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343" r:id="rId6"/>
    <p:sldId id="260" r:id="rId7"/>
    <p:sldId id="262" r:id="rId8"/>
    <p:sldId id="263" r:id="rId9"/>
    <p:sldId id="344" r:id="rId10"/>
    <p:sldId id="265" r:id="rId11"/>
    <p:sldId id="264" r:id="rId12"/>
    <p:sldId id="266" r:id="rId13"/>
    <p:sldId id="267" r:id="rId14"/>
    <p:sldId id="268" r:id="rId15"/>
    <p:sldId id="273" r:id="rId16"/>
    <p:sldId id="345" r:id="rId17"/>
    <p:sldId id="274" r:id="rId18"/>
    <p:sldId id="276" r:id="rId19"/>
    <p:sldId id="277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7" r:id="rId28"/>
    <p:sldId id="289" r:id="rId29"/>
    <p:sldId id="290" r:id="rId30"/>
    <p:sldId id="292" r:id="rId31"/>
    <p:sldId id="291" r:id="rId32"/>
    <p:sldId id="293" r:id="rId33"/>
    <p:sldId id="294" r:id="rId34"/>
    <p:sldId id="295" r:id="rId35"/>
    <p:sldId id="296" r:id="rId36"/>
    <p:sldId id="297" r:id="rId37"/>
    <p:sldId id="298" r:id="rId38"/>
    <p:sldId id="300" r:id="rId39"/>
    <p:sldId id="346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27" r:id="rId65"/>
    <p:sldId id="328" r:id="rId66"/>
    <p:sldId id="335" r:id="rId67"/>
    <p:sldId id="326" r:id="rId68"/>
    <p:sldId id="347" r:id="rId69"/>
    <p:sldId id="334" r:id="rId70"/>
    <p:sldId id="332" r:id="rId71"/>
    <p:sldId id="333" r:id="rId72"/>
    <p:sldId id="329" r:id="rId73"/>
    <p:sldId id="336" r:id="rId74"/>
    <p:sldId id="337" r:id="rId75"/>
    <p:sldId id="338" r:id="rId76"/>
    <p:sldId id="339" r:id="rId77"/>
    <p:sldId id="340" r:id="rId78"/>
    <p:sldId id="341" r:id="rId79"/>
    <p:sldId id="342" r:id="rId80"/>
    <p:sldId id="348" r:id="rId81"/>
    <p:sldId id="349" r:id="rId82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IA" initials="L" lastIdx="2" clrIdx="0">
    <p:extLst>
      <p:ext uri="{19B8F6BF-5375-455C-9EA6-DF929625EA0E}">
        <p15:presenceInfo xmlns:p15="http://schemas.microsoft.com/office/powerpoint/2012/main" userId="LUCI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7" autoAdjust="0"/>
    <p:restoredTop sz="94434" autoAdjust="0"/>
  </p:normalViewPr>
  <p:slideViewPr>
    <p:cSldViewPr>
      <p:cViewPr varScale="1">
        <p:scale>
          <a:sx n="75" d="100"/>
          <a:sy n="75" d="100"/>
        </p:scale>
        <p:origin x="44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8-23T10:01:14.296" idx="2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Rectángulo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18 Rectángulo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17 Rectángulo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15 Rectángulo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11 Rectángulo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6665D-B8BF-44D3-BE95-9F460C442DD0}" type="datetimeFigureOut">
              <a:rPr lang="es-ES" smtClean="0"/>
              <a:t>12/09/2017</a:t>
            </a:fld>
            <a:endParaRPr lang="es-ES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Conector recto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9 Rectángulo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12 Elipse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13 Elipse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6665D-B8BF-44D3-BE95-9F460C442DD0}" type="datetimeFigureOut">
              <a:rPr lang="es-ES" smtClean="0"/>
              <a:t>12/09/2017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7 Rectángulo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8 Rectángulo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9 Rectángulo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10 Rectángulo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11 Rectángulo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12 Conector recto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13 Elipse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14 Elipse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6665D-B8BF-44D3-BE95-9F460C442DD0}" type="datetimeFigureOut">
              <a:rPr lang="es-ES" smtClean="0"/>
              <a:t>12/09/2017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6665D-B8BF-44D3-BE95-9F460C442DD0}" type="datetimeFigureOut">
              <a:rPr lang="es-ES" smtClean="0"/>
              <a:t>12/09/2017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16 Rectángulo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14 Rectángulo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15 Rectángulo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17 Rectángulo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18 Rectángulo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11 Rectángulo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13" name="12 Rectángulo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13 Rectángulo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6665D-B8BF-44D3-BE95-9F460C442DD0}" type="datetimeFigureOut">
              <a:rPr lang="es-ES" smtClean="0"/>
              <a:t>12/09/2017</a:t>
            </a:fld>
            <a:endParaRPr lang="es-ES"/>
          </a:p>
        </p:txBody>
      </p:sp>
      <p:sp>
        <p:nvSpPr>
          <p:cNvPr id="8" name="7 Conector recto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9 Elipse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Elipse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7526665D-B8BF-44D3-BE95-9F460C442DD0}" type="datetimeFigureOut">
              <a:rPr lang="es-ES" smtClean="0"/>
              <a:t>12/09/2017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7 Conector recto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9 Marcador de contenido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2" name="11 Marcador de contenido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Conector recto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19 Rectángulo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18 Rectángulo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20 Rectángulo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21 Rectángulo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10 Rectángulo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Rectángulo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6665D-B8BF-44D3-BE95-9F460C442DD0}" type="datetimeFigureOut">
              <a:rPr lang="es-ES" smtClean="0"/>
              <a:t>12/09/2017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s-ES"/>
          </a:p>
        </p:txBody>
      </p:sp>
      <p:sp>
        <p:nvSpPr>
          <p:cNvPr id="15" name="14 Conector recto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17 Rectángulo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23 Marcador de contenido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26" name="25 Marcador de contenido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25" name="24 Elipse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26 Elipse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  <p:sp>
        <p:nvSpPr>
          <p:cNvPr id="23" name="22 Título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6665D-B8BF-44D3-BE95-9F460C442DD0}" type="datetimeFigureOut">
              <a:rPr lang="es-ES" smtClean="0"/>
              <a:t>12/09/2017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7 Rectángulo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9 Rectángulo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8 Rectángulo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4 Rectángulo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5 Rectángulo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6665D-B8BF-44D3-BE95-9F460C442DD0}" type="datetimeFigureOut">
              <a:rPr lang="es-ES" smtClean="0"/>
              <a:t>12/09/2017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18 Rectángulo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14 Rectángulo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17 Rectángulo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15 Rectángulo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16 Rectángulo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12 Rectángulo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8" name="7 Rectángulo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8 Conector recto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19 Marcador de contenido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0" name="9 Elipse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Elipse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  <p:sp>
        <p:nvSpPr>
          <p:cNvPr id="21" name="20 Rectángulo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6665D-B8BF-44D3-BE95-9F460C442DD0}" type="datetimeFigureOut">
              <a:rPr lang="es-ES" smtClean="0"/>
              <a:t>12/09/2017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20 Conector recto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18 Rectángulo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15 Rectángulo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16 Rectángulo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17 Rectángulo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19 Rectángulo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7 Rectángulo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14 Rectángulo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11 Elipse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Elipse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22" name="21 Rectángulo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7526665D-B8BF-44D3-BE95-9F460C442DD0}" type="datetimeFigureOut">
              <a:rPr lang="es-ES" smtClean="0"/>
              <a:t>12/09/2017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16 Rectángulo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15 Rectángulo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17 Rectángulo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18 Rectángulo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8 Rectángulo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7526665D-B8BF-44D3-BE95-9F460C442DD0}" type="datetimeFigureOut">
              <a:rPr lang="es-ES" smtClean="0"/>
              <a:t>12/09/2017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8" name="7 Rectángulo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9 Conector recto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11 Elipse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14 Elipse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3489920"/>
          </a:xfrm>
        </p:spPr>
        <p:txBody>
          <a:bodyPr>
            <a:normAutofit/>
          </a:bodyPr>
          <a:lstStyle/>
          <a:p>
            <a:r>
              <a:rPr lang="es-ES" dirty="0" smtClean="0"/>
              <a:t>Trabajo final de máster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r>
              <a:rPr lang="es-ES" dirty="0" smtClean="0"/>
              <a:t>Autor: </a:t>
            </a:r>
          </a:p>
          <a:p>
            <a:r>
              <a:rPr lang="es-ES" dirty="0" smtClean="0"/>
              <a:t>Marcos Martínez Roig</a:t>
            </a:r>
          </a:p>
          <a:p>
            <a:endParaRPr lang="es-ES" dirty="0"/>
          </a:p>
          <a:p>
            <a:r>
              <a:rPr lang="es-ES" dirty="0" smtClean="0"/>
              <a:t>Tutores:</a:t>
            </a:r>
            <a:endParaRPr lang="es-ES" dirty="0" smtClean="0"/>
          </a:p>
          <a:p>
            <a:r>
              <a:rPr lang="es-ES" dirty="0" smtClean="0"/>
              <a:t>José </a:t>
            </a:r>
            <a:r>
              <a:rPr lang="es-ES" dirty="0" err="1" smtClean="0"/>
              <a:t>díaz</a:t>
            </a:r>
            <a:r>
              <a:rPr lang="es-ES" dirty="0" smtClean="0"/>
              <a:t> medina</a:t>
            </a:r>
          </a:p>
          <a:p>
            <a:r>
              <a:rPr lang="es-ES" dirty="0" smtClean="0"/>
              <a:t>Nadia </a:t>
            </a:r>
            <a:r>
              <a:rPr lang="es-ES" dirty="0" err="1" smtClean="0"/>
              <a:t>yahlali</a:t>
            </a:r>
            <a:r>
              <a:rPr lang="es-ES" dirty="0" smtClean="0"/>
              <a:t> </a:t>
            </a:r>
            <a:r>
              <a:rPr lang="es-ES" dirty="0" err="1" smtClean="0"/>
              <a:t>haddou</a:t>
            </a:r>
            <a:endParaRPr lang="es-ES" dirty="0"/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Diseño de un detector de aguas </a:t>
            </a:r>
            <a:r>
              <a:rPr lang="es-ES" dirty="0" err="1" smtClean="0"/>
              <a:t>tritiadas</a:t>
            </a:r>
            <a:r>
              <a:rPr lang="es-ES" dirty="0"/>
              <a:t> </a:t>
            </a:r>
            <a:r>
              <a:rPr lang="es-ES" dirty="0" smtClean="0"/>
              <a:t>basado en fibras </a:t>
            </a:r>
            <a:r>
              <a:rPr lang="es-ES" dirty="0" err="1" smtClean="0"/>
              <a:t>centelleadoras</a:t>
            </a:r>
            <a:r>
              <a:rPr lang="es-ES" dirty="0" smtClean="0"/>
              <a:t> leídas por </a:t>
            </a:r>
            <a:r>
              <a:rPr lang="es-ES" dirty="0" err="1" smtClean="0"/>
              <a:t>SiPM</a:t>
            </a:r>
            <a:endParaRPr lang="es-E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77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82"/>
    </mc:Choice>
    <mc:Fallback>
      <p:transition spd="slow" advTm="53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Esquema de trabajo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ES" dirty="0" smtClean="0"/>
                  <a:t>Innovación:</a:t>
                </a:r>
              </a:p>
              <a:p>
                <a:pPr lvl="1"/>
                <a:r>
                  <a:rPr lang="es-ES" dirty="0"/>
                  <a:t>Proyectos in situ </a:t>
                </a:r>
                <a:r>
                  <a:rPr lang="es-ES" dirty="0" err="1"/>
                  <a:t>anterios</a:t>
                </a:r>
                <a:r>
                  <a:rPr lang="es-ES" dirty="0"/>
                  <a:t>: </a:t>
                </a:r>
                <a:endParaRPr lang="es-ES" dirty="0" smtClean="0"/>
              </a:p>
              <a:p>
                <a:pPr lvl="2"/>
                <a:r>
                  <a:rPr lang="es-ES" dirty="0"/>
                  <a:t>Limites actuales se encuentran entre decenas de </a:t>
                </a:r>
                <a:r>
                  <a:rPr lang="es-ES" dirty="0" err="1"/>
                  <a:t>kBq</a:t>
                </a:r>
                <a:r>
                  <a:rPr lang="es-ES" dirty="0"/>
                  <a:t>/L y unidades de </a:t>
                </a:r>
                <a:r>
                  <a:rPr lang="es-ES" dirty="0" err="1"/>
                  <a:t>MBq</a:t>
                </a:r>
                <a:r>
                  <a:rPr lang="es-ES" dirty="0"/>
                  <a:t>/L. </a:t>
                </a:r>
                <a:endParaRPr lang="es-ES" dirty="0"/>
              </a:p>
              <a:p>
                <a:pPr lvl="2"/>
                <a:r>
                  <a:rPr lang="es-ES" dirty="0"/>
                  <a:t>Solidos </a:t>
                </a:r>
                <a:r>
                  <a:rPr lang="es-ES" dirty="0" err="1" smtClean="0"/>
                  <a:t>centelleadoras</a:t>
                </a:r>
                <a:r>
                  <a:rPr lang="es-ES" dirty="0" smtClean="0"/>
                  <a:t> + </a:t>
                </a:r>
                <a:r>
                  <a:rPr lang="es-ES" dirty="0" err="1" smtClean="0"/>
                  <a:t>PMTs</a:t>
                </a:r>
                <a:r>
                  <a:rPr lang="es-ES" dirty="0" smtClean="0"/>
                  <a:t>.</a:t>
                </a:r>
                <a:endParaRPr lang="es-ES" dirty="0"/>
              </a:p>
              <a:p>
                <a:pPr lvl="1"/>
                <a:r>
                  <a:rPr lang="es-ES" dirty="0"/>
                  <a:t>Proyecto </a:t>
                </a:r>
                <a:r>
                  <a:rPr lang="es-ES" i="1" dirty="0" err="1"/>
                  <a:t>Tritium</a:t>
                </a:r>
                <a:r>
                  <a:rPr lang="es-ES" i="1" dirty="0"/>
                  <a:t>: </a:t>
                </a:r>
                <a:endParaRPr lang="es-ES" i="1" dirty="0" smtClean="0"/>
              </a:p>
              <a:p>
                <a:pPr lvl="2"/>
                <a:r>
                  <a:rPr lang="es-ES" i="1" dirty="0"/>
                  <a:t>Fibras </a:t>
                </a:r>
                <a:r>
                  <a:rPr lang="es-ES" i="1" dirty="0" err="1"/>
                  <a:t>centelleadoras</a:t>
                </a:r>
                <a:r>
                  <a:rPr lang="es-ES" i="1" dirty="0"/>
                  <a:t>: Mayor volumen activo </a:t>
                </a:r>
                <a:r>
                  <a:rPr lang="es-ES" i="1" dirty="0" smtClean="0"/>
                  <a:t>sin residuos y </a:t>
                </a:r>
                <a:r>
                  <a:rPr lang="es-ES" i="1" dirty="0"/>
                  <a:t>mayor abanico de posibilidades</a:t>
                </a:r>
                <a:r>
                  <a:rPr lang="es-ES" i="1" dirty="0" smtClean="0"/>
                  <a:t>. </a:t>
                </a:r>
                <a:endParaRPr lang="es-ES" i="1" dirty="0"/>
              </a:p>
              <a:p>
                <a:pPr lvl="2"/>
                <a:r>
                  <a:rPr lang="es-ES" i="1" dirty="0" err="1" smtClean="0"/>
                  <a:t>SiPM</a:t>
                </a:r>
                <a:r>
                  <a:rPr lang="es-ES" i="1" dirty="0" smtClean="0"/>
                  <a:t>: Mayor </a:t>
                </a:r>
                <a:r>
                  <a:rPr lang="es-ES" i="1" dirty="0"/>
                  <a:t>eficiencia de </a:t>
                </a:r>
                <a:r>
                  <a:rPr lang="es-ES" i="1" dirty="0" err="1" smtClean="0"/>
                  <a:t>fotodetección</a:t>
                </a:r>
                <a:r>
                  <a:rPr lang="es-ES" i="1" dirty="0" smtClean="0"/>
                  <a:t> y menor alimentación.</a:t>
                </a:r>
              </a:p>
              <a:p>
                <a:pPr lvl="2"/>
                <a:r>
                  <a:rPr lang="es-ES" dirty="0"/>
                  <a:t>Actividades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∼0,1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𝑘𝐵𝑞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s-ES" i="1" dirty="0"/>
              </a:p>
              <a:p>
                <a:pPr lvl="1"/>
                <a:r>
                  <a:rPr lang="es-ES" i="1" dirty="0" smtClean="0"/>
                  <a:t>Laser y cavidades espectroscópicas en forma de anillo</a:t>
                </a:r>
              </a:p>
              <a:p>
                <a:pPr lvl="2"/>
                <a:r>
                  <a:rPr lang="es-ES" i="1" dirty="0" smtClean="0"/>
                  <a:t>Límite de detección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𝐵𝑞</m:t>
                    </m:r>
                  </m:oMath>
                </a14:m>
                <a:r>
                  <a:rPr lang="es-ES" i="1" dirty="0" smtClean="0"/>
                  <a:t> en tiempos inferiores a 3 minutos.</a:t>
                </a:r>
                <a:endParaRPr lang="es-ES" i="1" dirty="0"/>
              </a:p>
              <a:p>
                <a:endParaRPr lang="es-ES" dirty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789" t="-1333" r="-860" b="-9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263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Esquema de trabajo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854280"/>
          </a:xfrm>
        </p:spPr>
        <p:txBody>
          <a:bodyPr>
            <a:normAutofit/>
          </a:bodyPr>
          <a:lstStyle/>
          <a:p>
            <a:r>
              <a:rPr lang="es-ES" dirty="0" smtClean="0"/>
              <a:t> Estudio de diversas configuraciones</a:t>
            </a:r>
            <a:r>
              <a:rPr lang="es-ES" dirty="0" smtClean="0"/>
              <a:t>:</a:t>
            </a:r>
          </a:p>
          <a:p>
            <a:pPr lvl="1"/>
            <a:r>
              <a:rPr lang="es-ES" dirty="0"/>
              <a:t>Estructura adecuada de la fibra </a:t>
            </a:r>
            <a:r>
              <a:rPr lang="es-ES" dirty="0" err="1"/>
              <a:t>centelleadora</a:t>
            </a:r>
            <a:r>
              <a:rPr lang="es-ES" dirty="0"/>
              <a:t> (</a:t>
            </a:r>
            <a:r>
              <a:rPr lang="es-ES" dirty="0" err="1"/>
              <a:t>clad</a:t>
            </a:r>
            <a:r>
              <a:rPr lang="es-ES" dirty="0" smtClean="0"/>
              <a:t>).</a:t>
            </a:r>
            <a:endParaRPr lang="es-ES" dirty="0"/>
          </a:p>
          <a:p>
            <a:pPr lvl="1"/>
            <a:r>
              <a:rPr lang="es-ES" dirty="0"/>
              <a:t>Mejor elección del contador de fotones (</a:t>
            </a:r>
            <a:r>
              <a:rPr lang="es-ES" dirty="0" err="1"/>
              <a:t>PMTs</a:t>
            </a:r>
            <a:r>
              <a:rPr lang="es-ES" dirty="0"/>
              <a:t>/</a:t>
            </a:r>
            <a:r>
              <a:rPr lang="es-ES" dirty="0" err="1"/>
              <a:t>SiPM</a:t>
            </a:r>
            <a:r>
              <a:rPr lang="es-ES" dirty="0" smtClean="0"/>
              <a:t>).</a:t>
            </a:r>
          </a:p>
          <a:p>
            <a:pPr lvl="1"/>
            <a:r>
              <a:rPr lang="es-ES" dirty="0" smtClean="0"/>
              <a:t>Simulaciones</a:t>
            </a:r>
            <a:endParaRPr lang="es-ES" dirty="0" smtClean="0"/>
          </a:p>
          <a:p>
            <a:pPr lvl="1"/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24899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Fibras </a:t>
            </a:r>
            <a:r>
              <a:rPr lang="es-ES" dirty="0" err="1" smtClean="0"/>
              <a:t>centelleadoras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998296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Detección electrones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𝐹𝑖𝑏𝑟𝑎𝑠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𝑐𝑒𝑛𝑡𝑒𝑙𝑙𝑒𝑎𝑑𝑜𝑟𝑎𝑠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pPr marL="0" indent="0">
                  <a:buNone/>
                </a:pPr>
                <a:endParaRPr lang="es-E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𝑝𝑠</m:t>
                    </m:r>
                  </m:oMath>
                </a14:m>
                <a:r>
                  <a:rPr lang="es-ES" dirty="0" smtClean="0"/>
                  <a:t>	;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s-ES" dirty="0" smtClean="0"/>
                  <a:t>;	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100−800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𝑛𝑚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dirty="0" smtClean="0"/>
                  <a:t>	</a:t>
                </a:r>
              </a:p>
              <a:p>
                <a:pPr marL="0" indent="0" algn="ctr">
                  <a:buNone/>
                </a:pPr>
                <a:r>
                  <a:rPr lang="es-ES" dirty="0" smtClean="0"/>
                  <a:t>Fluorescencia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998296"/>
              </a:xfrm>
              <a:blipFill rotWithShape="0">
                <a:blip r:embed="rId2"/>
                <a:stretch>
                  <a:fillRect l="-789" t="-1221" b="-317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060848"/>
            <a:ext cx="7146746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9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Fibras </a:t>
            </a:r>
            <a:r>
              <a:rPr lang="es-ES" dirty="0" err="1" smtClean="0"/>
              <a:t>centelleadoras</a:t>
            </a:r>
            <a:r>
              <a:rPr lang="es-ES" dirty="0" smtClean="0"/>
              <a:t>	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Elección:</a:t>
            </a:r>
          </a:p>
          <a:p>
            <a:pPr lvl="1"/>
            <a:r>
              <a:rPr lang="es-ES" dirty="0" smtClean="0"/>
              <a:t>Fibras </a:t>
            </a:r>
            <a:r>
              <a:rPr lang="es-ES" dirty="0" err="1" smtClean="0"/>
              <a:t>centelleadoras</a:t>
            </a:r>
            <a:r>
              <a:rPr lang="es-ES" dirty="0" smtClean="0"/>
              <a:t> Saint-</a:t>
            </a:r>
            <a:r>
              <a:rPr lang="es-ES" dirty="0" err="1" smtClean="0"/>
              <a:t>Goban</a:t>
            </a:r>
            <a:r>
              <a:rPr lang="es-ES" dirty="0" smtClean="0"/>
              <a:t> BCF-12</a:t>
            </a:r>
            <a:r>
              <a:rPr lang="es-ES" dirty="0" smtClean="0"/>
              <a:t>.  </a:t>
            </a:r>
            <a:endParaRPr lang="es-ES" dirty="0" smtClean="0"/>
          </a:p>
          <a:p>
            <a:pPr lvl="1"/>
            <a:r>
              <a:rPr lang="es-ES" dirty="0" smtClean="0"/>
              <a:t>Sin </a:t>
            </a:r>
            <a:r>
              <a:rPr lang="es-ES" dirty="0" err="1" smtClean="0"/>
              <a:t>clad</a:t>
            </a:r>
            <a:r>
              <a:rPr lang="es-ES" dirty="0" smtClean="0"/>
              <a:t>.</a:t>
            </a:r>
          </a:p>
          <a:p>
            <a:pPr lvl="1"/>
            <a:r>
              <a:rPr lang="es-ES" dirty="0" smtClean="0"/>
              <a:t>Orgánicos. Tiempo </a:t>
            </a:r>
            <a:r>
              <a:rPr lang="es-ES" dirty="0" smtClean="0"/>
              <a:t>de decaimiento: 3,2 </a:t>
            </a:r>
            <a:r>
              <a:rPr lang="es-ES" dirty="0" err="1" smtClean="0"/>
              <a:t>ns</a:t>
            </a:r>
            <a:r>
              <a:rPr lang="es-ES" dirty="0" smtClean="0"/>
              <a:t>.</a:t>
            </a:r>
            <a:endParaRPr lang="es-ES" dirty="0"/>
          </a:p>
          <a:p>
            <a:pPr lvl="1"/>
            <a:r>
              <a:rPr lang="es-ES" dirty="0" err="1" smtClean="0"/>
              <a:t>Indce</a:t>
            </a:r>
            <a:r>
              <a:rPr lang="es-ES" dirty="0" smtClean="0"/>
              <a:t> de refracción: 1,6.</a:t>
            </a:r>
          </a:p>
          <a:p>
            <a:pPr lvl="1"/>
            <a:r>
              <a:rPr lang="es-ES" dirty="0" smtClean="0"/>
              <a:t>Factor de conversión: 8000 fotones/</a:t>
            </a:r>
            <a:r>
              <a:rPr lang="es-ES" dirty="0" err="1" smtClean="0"/>
              <a:t>MeV</a:t>
            </a:r>
            <a:r>
              <a:rPr lang="es-ES" dirty="0" smtClean="0"/>
              <a:t>.</a:t>
            </a:r>
          </a:p>
          <a:p>
            <a:pPr lvl="1"/>
            <a:r>
              <a:rPr lang="es-ES" dirty="0" smtClean="0"/>
              <a:t>Eficiencia de </a:t>
            </a:r>
            <a:r>
              <a:rPr lang="es-ES" dirty="0" err="1" smtClean="0"/>
              <a:t>fotodetección</a:t>
            </a:r>
            <a:r>
              <a:rPr lang="es-ES" dirty="0" smtClean="0"/>
              <a:t>: 3,4%.</a:t>
            </a:r>
          </a:p>
        </p:txBody>
      </p:sp>
    </p:spTree>
    <p:extLst>
      <p:ext uri="{BB962C8B-B14F-4D97-AF65-F5344CB8AC3E}">
        <p14:creationId xmlns:p14="http://schemas.microsoft.com/office/powerpoint/2010/main" val="64231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Fibras </a:t>
            </a:r>
            <a:r>
              <a:rPr lang="es-ES" dirty="0" err="1" smtClean="0"/>
              <a:t>centelleadoras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Protocolo de manipulación:</a:t>
            </a:r>
          </a:p>
          <a:p>
            <a:pPr lvl="1"/>
            <a:r>
              <a:rPr lang="es-ES" dirty="0" smtClean="0"/>
              <a:t>Uso de guantes.</a:t>
            </a:r>
          </a:p>
          <a:p>
            <a:pPr lvl="1"/>
            <a:r>
              <a:rPr lang="es-ES" dirty="0" smtClean="0"/>
              <a:t>Diseño de guillotina.</a:t>
            </a:r>
          </a:p>
          <a:p>
            <a:pPr lvl="1"/>
            <a:r>
              <a:rPr lang="es-ES" dirty="0"/>
              <a:t>Pulido de las caras finales de las fibras</a:t>
            </a:r>
            <a:r>
              <a:rPr lang="es-ES" dirty="0" smtClean="0"/>
              <a:t>.</a:t>
            </a:r>
          </a:p>
          <a:p>
            <a:pPr lvl="1"/>
            <a:r>
              <a:rPr lang="es-ES" dirty="0"/>
              <a:t>Formación </a:t>
            </a:r>
            <a:r>
              <a:rPr lang="es-ES" dirty="0" err="1"/>
              <a:t>bunch</a:t>
            </a:r>
            <a:r>
              <a:rPr lang="es-ES" dirty="0"/>
              <a:t>.</a:t>
            </a:r>
          </a:p>
          <a:p>
            <a:pPr lvl="1"/>
            <a:endParaRPr lang="es-ES" dirty="0"/>
          </a:p>
          <a:p>
            <a:pPr lvl="1"/>
            <a:endParaRPr lang="es-ES" dirty="0" smtClean="0"/>
          </a:p>
          <a:p>
            <a:pPr lvl="1"/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12" y="2996952"/>
            <a:ext cx="6858000" cy="324611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70" y="3319301"/>
            <a:ext cx="2929052" cy="264888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421" y="3319301"/>
            <a:ext cx="3356999" cy="264888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645" y="3791150"/>
            <a:ext cx="3892387" cy="228892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41" y="3810128"/>
            <a:ext cx="3314614" cy="228892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005064"/>
            <a:ext cx="7591425" cy="151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8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Calibración </a:t>
            </a:r>
            <a:r>
              <a:rPr lang="es-ES" dirty="0" err="1" smtClean="0"/>
              <a:t>SiPM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070304"/>
              </a:xfrm>
            </p:spPr>
            <p:txBody>
              <a:bodyPr>
                <a:normAutofit/>
              </a:bodyPr>
              <a:lstStyle/>
              <a:p>
                <a:r>
                  <a:rPr lang="es-ES" dirty="0" err="1" smtClean="0"/>
                  <a:t>Fotosensores</a:t>
                </a:r>
                <a:r>
                  <a:rPr lang="es-ES" dirty="0" smtClean="0"/>
                  <a:t>: </a:t>
                </a:r>
                <a:r>
                  <a:rPr lang="es-ES" dirty="0" err="1" smtClean="0"/>
                  <a:t>SiPM</a:t>
                </a:r>
                <a:r>
                  <a:rPr lang="es-ES" dirty="0" smtClean="0"/>
                  <a:t>/</a:t>
                </a:r>
                <a:r>
                  <a:rPr lang="es-ES" dirty="0" err="1" smtClean="0"/>
                  <a:t>PMTs</a:t>
                </a:r>
                <a:endParaRPr lang="es-ES" dirty="0" smtClean="0"/>
              </a:p>
              <a:p>
                <a:r>
                  <a:rPr lang="es-ES" dirty="0"/>
                  <a:t>Señal </a:t>
                </a:r>
                <a:r>
                  <a:rPr lang="es-ES" dirty="0" err="1"/>
                  <a:t>SiPM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s-ES" dirty="0"/>
              </a:p>
              <a:p>
                <a:pPr marL="0" indent="0">
                  <a:buNone/>
                </a:pPr>
                <a:r>
                  <a:rPr lang="es-ES" dirty="0"/>
                  <a:t> </a:t>
                </a:r>
                <a:r>
                  <a:rPr lang="es-ES" dirty="0"/>
                  <a:t>   (Persistencia</a:t>
                </a:r>
                <a:r>
                  <a:rPr lang="es-ES" dirty="0" smtClean="0"/>
                  <a:t>)</a:t>
                </a:r>
                <a:endParaRPr lang="es-ES" dirty="0" smtClean="0"/>
              </a:p>
              <a:p>
                <a:r>
                  <a:rPr lang="es-ES" dirty="0"/>
                  <a:t>Diferencias </a:t>
                </a:r>
                <a:r>
                  <a:rPr lang="es-ES" dirty="0" err="1"/>
                  <a:t>SiPM</a:t>
                </a:r>
                <a:r>
                  <a:rPr lang="es-ES" dirty="0"/>
                  <a:t>/</a:t>
                </a:r>
                <a:r>
                  <a:rPr lang="es-ES" dirty="0" err="1"/>
                  <a:t>PMTs</a:t>
                </a:r>
                <a:r>
                  <a:rPr lang="es-ES" dirty="0" smtClean="0"/>
                  <a:t>:</a:t>
                </a:r>
              </a:p>
              <a:p>
                <a:pPr lvl="1"/>
                <a:r>
                  <a:rPr lang="es-ES" dirty="0"/>
                  <a:t>Tamaño.</a:t>
                </a:r>
              </a:p>
              <a:p>
                <a:pPr lvl="1"/>
                <a:r>
                  <a:rPr lang="es-ES" dirty="0" err="1"/>
                  <a:t>Imunidad</a:t>
                </a:r>
                <a:r>
                  <a:rPr lang="es-ES" dirty="0"/>
                  <a:t>  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s-E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s-ES" dirty="0"/>
              </a:p>
              <a:p>
                <a:pPr lvl="1"/>
                <a:r>
                  <a:rPr lang="es-ES" dirty="0"/>
                  <a:t>Menor alimentación.</a:t>
                </a:r>
              </a:p>
              <a:p>
                <a:pPr lvl="1"/>
                <a:r>
                  <a:rPr lang="es-ES" dirty="0"/>
                  <a:t>Eficiencia.</a:t>
                </a:r>
              </a:p>
              <a:p>
                <a:pPr lvl="1"/>
                <a:r>
                  <a:rPr lang="es-ES" dirty="0"/>
                  <a:t>Dependencia con la temperatura.</a:t>
                </a:r>
              </a:p>
              <a:p>
                <a:pPr lvl="1"/>
                <a:r>
                  <a:rPr lang="es-ES" dirty="0"/>
                  <a:t>etc</a:t>
                </a:r>
                <a:r>
                  <a:rPr lang="es-ES" dirty="0" smtClean="0"/>
                  <a:t>.</a:t>
                </a:r>
                <a:endParaRPr lang="es-ES" dirty="0"/>
              </a:p>
              <a:p>
                <a:r>
                  <a:rPr lang="es-ES" dirty="0" smtClean="0"/>
                  <a:t>Cuentas oscuras</a:t>
                </a:r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pPr marL="0" indent="0">
                  <a:buNone/>
                </a:pPr>
                <a:endParaRPr lang="es-ES" dirty="0" smtClean="0"/>
              </a:p>
              <a:p>
                <a:pPr marL="0" indent="0">
                  <a:buNone/>
                </a:pPr>
                <a:endParaRPr lang="es-ES" dirty="0" smtClean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070304"/>
              </a:xfrm>
              <a:blipFill rotWithShape="0">
                <a:blip r:embed="rId2"/>
                <a:stretch>
                  <a:fillRect l="-789" t="-1203" b="-72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lipse 6"/>
          <p:cNvSpPr/>
          <p:nvPr/>
        </p:nvSpPr>
        <p:spPr>
          <a:xfrm>
            <a:off x="2627784" y="1521864"/>
            <a:ext cx="1152128" cy="5389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928" y="2611804"/>
            <a:ext cx="2569840" cy="240368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2135859"/>
            <a:ext cx="5603020" cy="2848567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3779912" y="3429000"/>
            <a:ext cx="64807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Señal</a:t>
            </a:r>
            <a:endParaRPr lang="es-ES" sz="1400" dirty="0"/>
          </a:p>
        </p:txBody>
      </p:sp>
      <p:sp>
        <p:nvSpPr>
          <p:cNvPr id="12" name="CuadroTexto 11"/>
          <p:cNvSpPr txBox="1"/>
          <p:nvPr/>
        </p:nvSpPr>
        <p:spPr>
          <a:xfrm>
            <a:off x="6444208" y="4005064"/>
            <a:ext cx="120870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err="1" smtClean="0"/>
              <a:t>Dark</a:t>
            </a:r>
            <a:r>
              <a:rPr lang="es-ES" sz="1400" dirty="0" smtClean="0"/>
              <a:t> </a:t>
            </a:r>
            <a:r>
              <a:rPr lang="es-ES" sz="1400" dirty="0" err="1" smtClean="0"/>
              <a:t>current</a:t>
            </a:r>
            <a:endParaRPr lang="es-ES" sz="1400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85" y="1588820"/>
            <a:ext cx="8440653" cy="446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5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Calibración </a:t>
            </a:r>
            <a:r>
              <a:rPr lang="es-ES" dirty="0" err="1" smtClean="0"/>
              <a:t>SiPM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070304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Objetivo: Estabilización de la ganancia.</a:t>
                </a:r>
              </a:p>
              <a:p>
                <a:r>
                  <a:rPr lang="es-ES" dirty="0" smtClean="0"/>
                  <a:t>Elección</a:t>
                </a:r>
                <a:r>
                  <a:rPr lang="es-ES" dirty="0" smtClean="0"/>
                  <a:t>: </a:t>
                </a:r>
                <a:r>
                  <a:rPr lang="es-ES" dirty="0" err="1" smtClean="0"/>
                  <a:t>hamamatsu</a:t>
                </a:r>
                <a:r>
                  <a:rPr lang="es-ES" dirty="0" smtClean="0"/>
                  <a:t>,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1360−1375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𝐶𝑆</m:t>
                    </m:r>
                  </m:oMath>
                </a14:m>
                <a:endParaRPr lang="es-ES" dirty="0" smtClean="0"/>
              </a:p>
              <a:p>
                <a:r>
                  <a:rPr lang="es-ES" dirty="0"/>
                  <a:t>Método de compensación de la ganancia:</a:t>
                </a:r>
              </a:p>
              <a:p>
                <a:pPr lvl="1"/>
                <a:r>
                  <a:rPr lang="es-ES" dirty="0"/>
                  <a:t>Calibración en temperatura.</a:t>
                </a:r>
              </a:p>
              <a:p>
                <a:pPr lvl="1"/>
                <a:r>
                  <a:rPr lang="es-ES" dirty="0"/>
                  <a:t>Calibración en voltaje.</a:t>
                </a:r>
              </a:p>
              <a:p>
                <a:pPr lvl="1"/>
                <a:r>
                  <a:rPr lang="es-ES" dirty="0"/>
                  <a:t>Obtención de la ecuación de compensación.</a:t>
                </a:r>
              </a:p>
              <a:p>
                <a:endParaRPr lang="es-ES" dirty="0"/>
              </a:p>
              <a:p>
                <a:endParaRPr lang="es-ES" dirty="0" smtClean="0"/>
              </a:p>
              <a:p>
                <a:pPr marL="0" indent="0">
                  <a:buNone/>
                </a:pPr>
                <a:endParaRPr lang="es-ES" dirty="0" smtClean="0"/>
              </a:p>
              <a:p>
                <a:r>
                  <a:rPr lang="es-ES" b="0" dirty="0" smtClean="0"/>
                  <a:t>       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≈435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𝑛𝑚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s-ES" dirty="0" smtClean="0"/>
                  <a:t>		           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≈450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𝑛𝑚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s-ES" dirty="0" smtClean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070304"/>
              </a:xfrm>
              <a:blipFill rotWithShape="0">
                <a:blip r:embed="rId2"/>
                <a:stretch>
                  <a:fillRect l="-789" t="-120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81" y="2658044"/>
            <a:ext cx="4327133" cy="280831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032" y="2658045"/>
            <a:ext cx="3829278" cy="280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21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Equipo y montaje experimental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92628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ES" dirty="0" smtClean="0"/>
                  <a:t>Equipo:</a:t>
                </a:r>
              </a:p>
              <a:p>
                <a:pPr lvl="1"/>
                <a:r>
                  <a:rPr lang="es-ES" dirty="0" smtClean="0"/>
                  <a:t>Cámara de control de temperatura (DYCOMETAL, CCM 81)</a:t>
                </a:r>
              </a:p>
              <a:p>
                <a:pPr lvl="2"/>
                <a:r>
                  <a:rPr lang="es-ES" dirty="0"/>
                  <a:t>Diagrama de estados.</a:t>
                </a:r>
              </a:p>
              <a:p>
                <a:pPr lvl="2"/>
                <a:r>
                  <a:rPr lang="es-ES" dirty="0"/>
                  <a:t>Incertidumbre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=±0,1º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s-E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5%</m:t>
                    </m:r>
                  </m:oMath>
                </a14:m>
                <a:endParaRPr lang="es-ES" b="0" dirty="0" smtClean="0"/>
              </a:p>
              <a:p>
                <a:pPr lvl="2"/>
                <a:r>
                  <a:rPr lang="es-ES" dirty="0" smtClean="0"/>
                  <a:t>Jaula de Faraday.</a:t>
                </a:r>
              </a:p>
              <a:p>
                <a:pPr lvl="1"/>
                <a:r>
                  <a:rPr lang="es-ES" dirty="0" smtClean="0"/>
                  <a:t>Generadores de tensión:</a:t>
                </a:r>
              </a:p>
              <a:p>
                <a:pPr lvl="2"/>
                <a:r>
                  <a:rPr lang="es-ES" dirty="0"/>
                  <a:t>Keithley, 6517B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≈1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𝑚𝑉</m:t>
                        </m:r>
                      </m:e>
                    </m:d>
                  </m:oMath>
                </a14:m>
                <a:endParaRPr lang="es-ES" dirty="0"/>
              </a:p>
              <a:p>
                <a:pPr lvl="2"/>
                <a:r>
                  <a:rPr lang="es-ES" dirty="0"/>
                  <a:t>ISO-TECH, IPS-4303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≈0,1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endParaRPr lang="es-ES" dirty="0" smtClean="0"/>
              </a:p>
              <a:p>
                <a:pPr lvl="1"/>
                <a:r>
                  <a:rPr lang="es-ES" dirty="0" smtClean="0"/>
                  <a:t>Diodo LED (</a:t>
                </a:r>
                <a:r>
                  <a:rPr lang="es-ES" dirty="0" err="1" smtClean="0"/>
                  <a:t>Roithner</a:t>
                </a:r>
                <a:r>
                  <a:rPr lang="es-ES" dirty="0" smtClean="0"/>
                  <a:t> Laser </a:t>
                </a:r>
                <a:r>
                  <a:rPr lang="es-ES" dirty="0" err="1" smtClean="0"/>
                  <a:t>Technik</a:t>
                </a:r>
                <a:r>
                  <a:rPr lang="es-ES" dirty="0" smtClean="0"/>
                  <a:t>):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=435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𝑛𝑚</m:t>
                    </m:r>
                  </m:oMath>
                </a14:m>
                <a:endParaRPr lang="es-ES" b="0" dirty="0" smtClean="0"/>
              </a:p>
              <a:p>
                <a:pPr lvl="1"/>
                <a:r>
                  <a:rPr lang="es-ES" dirty="0" smtClean="0"/>
                  <a:t>Generador de pulsos</a:t>
                </a:r>
              </a:p>
              <a:p>
                <a:pPr lvl="1"/>
                <a:r>
                  <a:rPr lang="es-ES" dirty="0" err="1" smtClean="0"/>
                  <a:t>SiPM</a:t>
                </a:r>
                <a:r>
                  <a:rPr lang="es-ES" dirty="0" smtClean="0"/>
                  <a:t>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𝑜𝑣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=3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=25º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=4·</m:t>
                    </m:r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s-ES" dirty="0"/>
              </a:p>
              <a:p>
                <a:pPr lvl="2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285 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𝑝𝑖𝑥𝑒𝑙𝑠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, 75</m:t>
                    </m:r>
                  </m:oMath>
                </a14:m>
                <a:r>
                  <a:rPr lang="es-ES" b="0" dirty="0" smtClean="0"/>
                  <a:t> </a:t>
                </a:r>
                <a14:m>
                  <m:oMath xmlns:m="http://schemas.openxmlformats.org/officeDocument/2006/math"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→1,3∗1,3 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s-E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s-ES" b="0" dirty="0" smtClean="0"/>
              </a:p>
              <a:p>
                <a:pPr lvl="2"/>
                <a:endParaRPr lang="es-ES" dirty="0" smtClean="0"/>
              </a:p>
              <a:p>
                <a:pPr lvl="2"/>
                <a:endParaRPr lang="es-ES" dirty="0" smtClean="0"/>
              </a:p>
              <a:p>
                <a:pPr lvl="2"/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926288"/>
              </a:xfrm>
              <a:blipFill rotWithShape="0">
                <a:blip r:embed="rId2"/>
                <a:stretch>
                  <a:fillRect l="-789" t="-198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289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Equipo y montaje experimental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070304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es-ES" dirty="0"/>
                  <a:t>Tarjeta (G=110)</a:t>
                </a:r>
              </a:p>
              <a:p>
                <a:pPr lvl="1"/>
                <a:r>
                  <a:rPr lang="es-ES" dirty="0"/>
                  <a:t>Ruido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=4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𝑚𝑉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𝑀𝐻𝑧</m:t>
                        </m:r>
                      </m:e>
                    </m:d>
                    <m:r>
                      <a:rPr lang="es-ES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/>
                  <a:t> Filtro</a:t>
                </a:r>
              </a:p>
              <a:p>
                <a:pPr lvl="1"/>
                <a:r>
                  <a:rPr lang="es-ES" dirty="0"/>
                  <a:t>Manta Negra</a:t>
                </a:r>
                <a:r>
                  <a:rPr lang="es-ES" dirty="0" smtClean="0"/>
                  <a:t>.</a:t>
                </a:r>
              </a:p>
              <a:p>
                <a:r>
                  <a:rPr lang="es-ES" dirty="0" smtClean="0"/>
                  <a:t>Montaje experimental:</a:t>
                </a:r>
              </a:p>
              <a:p>
                <a:pPr lvl="1"/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070304"/>
              </a:xfrm>
              <a:blipFill rotWithShape="0">
                <a:blip r:embed="rId2"/>
                <a:stretch>
                  <a:fillRect l="-789" t="-84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290" y="2372375"/>
            <a:ext cx="4695601" cy="1872208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438936" y="5125396"/>
            <a:ext cx="4709128" cy="115212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488928" y="5905023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Manta negra + Sistema de temperatura</a:t>
            </a:r>
            <a:endParaRPr lang="es-ES" dirty="0"/>
          </a:p>
        </p:txBody>
      </p:sp>
      <p:sp>
        <p:nvSpPr>
          <p:cNvPr id="24" name="CuadroTexto 23"/>
          <p:cNvSpPr txBox="1"/>
          <p:nvPr/>
        </p:nvSpPr>
        <p:spPr>
          <a:xfrm>
            <a:off x="639611" y="4120077"/>
            <a:ext cx="1132547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s-ES" dirty="0" smtClean="0"/>
              <a:t>G. Pulsos</a:t>
            </a:r>
            <a:endParaRPr lang="es-ES" dirty="0"/>
          </a:p>
        </p:txBody>
      </p:sp>
      <p:sp>
        <p:nvSpPr>
          <p:cNvPr id="25" name="CuadroTexto 24"/>
          <p:cNvSpPr txBox="1"/>
          <p:nvPr/>
        </p:nvSpPr>
        <p:spPr>
          <a:xfrm>
            <a:off x="2124825" y="4120077"/>
            <a:ext cx="1099701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s-ES" dirty="0" err="1" smtClean="0"/>
              <a:t>Keithley</a:t>
            </a:r>
            <a:endParaRPr lang="es-ES" dirty="0"/>
          </a:p>
        </p:txBody>
      </p:sp>
      <p:sp>
        <p:nvSpPr>
          <p:cNvPr id="26" name="CuadroTexto 25"/>
          <p:cNvSpPr txBox="1"/>
          <p:nvPr/>
        </p:nvSpPr>
        <p:spPr>
          <a:xfrm>
            <a:off x="3577193" y="4120077"/>
            <a:ext cx="1304615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s-ES" dirty="0" smtClean="0"/>
              <a:t>ISO-TECH</a:t>
            </a:r>
            <a:endParaRPr lang="es-ES" dirty="0"/>
          </a:p>
        </p:txBody>
      </p:sp>
      <p:sp>
        <p:nvSpPr>
          <p:cNvPr id="27" name="Flecha derecha 26"/>
          <p:cNvSpPr/>
          <p:nvPr/>
        </p:nvSpPr>
        <p:spPr>
          <a:xfrm rot="5400000">
            <a:off x="980490" y="4792373"/>
            <a:ext cx="388504" cy="1805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CuadroTexto 27"/>
          <p:cNvSpPr txBox="1"/>
          <p:nvPr/>
        </p:nvSpPr>
        <p:spPr>
          <a:xfrm>
            <a:off x="817657" y="5313330"/>
            <a:ext cx="71417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s-ES" dirty="0" smtClean="0"/>
              <a:t>LED</a:t>
            </a:r>
            <a:endParaRPr lang="es-ES" dirty="0"/>
          </a:p>
        </p:txBody>
      </p:sp>
      <p:sp>
        <p:nvSpPr>
          <p:cNvPr id="29" name="Flecha derecha 28"/>
          <p:cNvSpPr/>
          <p:nvPr/>
        </p:nvSpPr>
        <p:spPr>
          <a:xfrm rot="5400000">
            <a:off x="2451816" y="4792373"/>
            <a:ext cx="388504" cy="1805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Flecha derecha 29"/>
          <p:cNvSpPr/>
          <p:nvPr/>
        </p:nvSpPr>
        <p:spPr>
          <a:xfrm rot="5400000">
            <a:off x="4065893" y="4792373"/>
            <a:ext cx="388504" cy="1805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CuadroTexto 30"/>
          <p:cNvSpPr txBox="1"/>
          <p:nvPr/>
        </p:nvSpPr>
        <p:spPr>
          <a:xfrm>
            <a:off x="2290637" y="5332128"/>
            <a:ext cx="731152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s-ES" dirty="0" err="1" smtClean="0"/>
              <a:t>SiPM</a:t>
            </a:r>
            <a:endParaRPr lang="es-ES" dirty="0"/>
          </a:p>
        </p:txBody>
      </p:sp>
      <p:sp>
        <p:nvSpPr>
          <p:cNvPr id="32" name="CuadroTexto 31"/>
          <p:cNvSpPr txBox="1"/>
          <p:nvPr/>
        </p:nvSpPr>
        <p:spPr>
          <a:xfrm>
            <a:off x="3761348" y="5292132"/>
            <a:ext cx="1017884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s-ES" dirty="0" smtClean="0"/>
              <a:t>Tarjeta</a:t>
            </a:r>
            <a:endParaRPr lang="es-ES" dirty="0"/>
          </a:p>
        </p:txBody>
      </p:sp>
      <p:sp>
        <p:nvSpPr>
          <p:cNvPr id="36" name="Flecha derecha 35"/>
          <p:cNvSpPr/>
          <p:nvPr/>
        </p:nvSpPr>
        <p:spPr>
          <a:xfrm>
            <a:off x="1743104" y="5435829"/>
            <a:ext cx="388504" cy="1805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Flecha derecha 36"/>
          <p:cNvSpPr/>
          <p:nvPr/>
        </p:nvSpPr>
        <p:spPr>
          <a:xfrm>
            <a:off x="3200926" y="5435829"/>
            <a:ext cx="388504" cy="1805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CuadroTexto 37"/>
          <p:cNvSpPr txBox="1"/>
          <p:nvPr/>
        </p:nvSpPr>
        <p:spPr>
          <a:xfrm>
            <a:off x="6155117" y="5437974"/>
            <a:ext cx="1493336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s-ES" dirty="0" smtClean="0"/>
              <a:t>Osciloscopio</a:t>
            </a:r>
            <a:endParaRPr lang="es-ES" dirty="0"/>
          </a:p>
        </p:txBody>
      </p:sp>
      <p:sp>
        <p:nvSpPr>
          <p:cNvPr id="39" name="Flecha derecha 38"/>
          <p:cNvSpPr/>
          <p:nvPr/>
        </p:nvSpPr>
        <p:spPr>
          <a:xfrm>
            <a:off x="4966474" y="5437393"/>
            <a:ext cx="866286" cy="233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826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Análisis de datos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ES" dirty="0" smtClean="0"/>
                  <a:t>Señal OUT del sistema (T=25ºC, H=60%,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𝑜𝑣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ES" dirty="0" smtClean="0"/>
                  <a:t>):</a:t>
                </a:r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r>
                  <a:rPr lang="es-ES" dirty="0" smtClean="0"/>
                  <a:t>Señal de sincronización del sistema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Trigger</a:t>
                </a:r>
              </a:p>
              <a:p>
                <a:r>
                  <a:rPr lang="es-ES" dirty="0" smtClean="0"/>
                  <a:t>Ganancia del </a:t>
                </a:r>
                <a:r>
                  <a:rPr lang="es-ES" dirty="0" err="1" smtClean="0"/>
                  <a:t>SiPM</a:t>
                </a:r>
                <a:r>
                  <a:rPr lang="es-ES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𝑆𝑖𝑃𝑀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𝑐𝑎𝑟𝑑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𝑆𝑖𝑃𝑀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𝑐𝑎𝑟𝑑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4"/>
                <a:stretch>
                  <a:fillRect l="-789" t="-1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03" y="2054914"/>
            <a:ext cx="8427060" cy="1926682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794919" y="2361863"/>
            <a:ext cx="79330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err="1" smtClean="0"/>
              <a:t>Trigger</a:t>
            </a:r>
            <a:endParaRPr lang="es-ES" sz="14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5220073" y="3055247"/>
            <a:ext cx="64807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Señal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93114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854280"/>
          </a:xfrm>
        </p:spPr>
        <p:txBody>
          <a:bodyPr>
            <a:normAutofit/>
          </a:bodyPr>
          <a:lstStyle/>
          <a:p>
            <a:r>
              <a:rPr lang="es-ES" dirty="0" smtClean="0"/>
              <a:t>Introducción:</a:t>
            </a:r>
          </a:p>
          <a:p>
            <a:pPr lvl="1"/>
            <a:r>
              <a:rPr lang="es-ES" dirty="0" smtClean="0"/>
              <a:t>Propiedades del tritio</a:t>
            </a:r>
          </a:p>
          <a:p>
            <a:pPr lvl="1"/>
            <a:r>
              <a:rPr lang="es-ES" dirty="0" smtClean="0"/>
              <a:t>Detección del tritio</a:t>
            </a:r>
          </a:p>
          <a:p>
            <a:pPr lvl="1"/>
            <a:r>
              <a:rPr lang="es-ES" dirty="0" smtClean="0"/>
              <a:t>Esquema del trabajo</a:t>
            </a:r>
            <a:endParaRPr lang="es-ES" dirty="0" smtClean="0"/>
          </a:p>
          <a:p>
            <a:r>
              <a:rPr lang="es-ES" dirty="0" smtClean="0"/>
              <a:t>Fibras </a:t>
            </a:r>
            <a:r>
              <a:rPr lang="es-ES" dirty="0" err="1" smtClean="0"/>
              <a:t>centelleadoras</a:t>
            </a:r>
            <a:r>
              <a:rPr lang="es-ES" dirty="0" smtClean="0"/>
              <a:t>: Protocolo de manipulación.</a:t>
            </a:r>
          </a:p>
          <a:p>
            <a:r>
              <a:rPr lang="es-ES" dirty="0" smtClean="0"/>
              <a:t>Calibración de los </a:t>
            </a:r>
            <a:r>
              <a:rPr lang="es-ES" dirty="0" err="1" smtClean="0"/>
              <a:t>SiPM</a:t>
            </a:r>
            <a:r>
              <a:rPr lang="es-ES" dirty="0" smtClean="0"/>
              <a:t>:</a:t>
            </a:r>
          </a:p>
          <a:p>
            <a:pPr lvl="1"/>
            <a:r>
              <a:rPr lang="es-ES" dirty="0" smtClean="0"/>
              <a:t>Equipo y montaje experimental.</a:t>
            </a:r>
          </a:p>
          <a:p>
            <a:pPr lvl="1"/>
            <a:r>
              <a:rPr lang="es-ES" dirty="0" smtClean="0"/>
              <a:t>Análisis de los datos.</a:t>
            </a:r>
          </a:p>
          <a:p>
            <a:pPr lvl="1"/>
            <a:r>
              <a:rPr lang="es-ES" dirty="0" smtClean="0"/>
              <a:t>Calibración en temperatura.</a:t>
            </a:r>
          </a:p>
          <a:p>
            <a:pPr lvl="1"/>
            <a:r>
              <a:rPr lang="es-ES" dirty="0" smtClean="0"/>
              <a:t>Calibración en voltaje de operación.</a:t>
            </a:r>
          </a:p>
          <a:p>
            <a:pPr lvl="1"/>
            <a:r>
              <a:rPr lang="es-ES" dirty="0" smtClean="0"/>
              <a:t>Estabilización de la ganancia.</a:t>
            </a:r>
          </a:p>
        </p:txBody>
      </p:sp>
    </p:spTree>
    <p:extLst>
      <p:ext uri="{BB962C8B-B14F-4D97-AF65-F5344CB8AC3E}">
        <p14:creationId xmlns:p14="http://schemas.microsoft.com/office/powerpoint/2010/main" val="89663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Análisis de datos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330952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Señal de salida del sistema:</a:t>
                </a:r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Δt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≈500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𝑛𝑠</m:t>
                    </m:r>
                  </m:oMath>
                </a14:m>
                <a:r>
                  <a:rPr lang="es-ES" dirty="0" smtClean="0"/>
                  <a:t>		Delta de </a:t>
                </a:r>
                <a:r>
                  <a:rPr lang="es-ES" dirty="0" err="1" smtClean="0"/>
                  <a:t>dirac</a:t>
                </a:r>
                <a:r>
                  <a:rPr lang="es-ES" dirty="0" smtClean="0"/>
                  <a:t>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Gaussianas</a:t>
                </a:r>
              </a:p>
              <a:p>
                <a:pPr marL="0" indent="0">
                  <a:buNone/>
                </a:pPr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330952"/>
              </a:xfrm>
              <a:blipFill rotWithShape="0">
                <a:blip r:embed="rId2"/>
                <a:stretch>
                  <a:fillRect l="-789" t="-114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03" y="3981597"/>
            <a:ext cx="8445649" cy="189567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03" y="2054914"/>
            <a:ext cx="8427060" cy="192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Análisis de datos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s-ES" dirty="0" smtClean="0"/>
                  <a:t>ROOT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TSpectrum.hh</a:t>
                </a:r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r>
                  <a:rPr lang="es-ES" dirty="0" smtClean="0"/>
                  <a:t>Necesidad de ajustar también el fondo.</a:t>
                </a:r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4"/>
                <a:stretch>
                  <a:fillRect l="-789" t="-1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03" y="2060848"/>
            <a:ext cx="8445649" cy="189567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65" y="4490324"/>
            <a:ext cx="8474324" cy="1814048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923928" y="2844515"/>
            <a:ext cx="59435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err="1" smtClean="0"/>
              <a:t>Ped</a:t>
            </a:r>
            <a:r>
              <a:rPr lang="es-ES" sz="1400" dirty="0" smtClean="0"/>
              <a:t>.</a:t>
            </a:r>
            <a:endParaRPr lang="es-ES" sz="1400" dirty="0"/>
          </a:p>
        </p:txBody>
      </p:sp>
      <p:sp>
        <p:nvSpPr>
          <p:cNvPr id="8" name="CuadroTexto 7"/>
          <p:cNvSpPr txBox="1"/>
          <p:nvPr/>
        </p:nvSpPr>
        <p:spPr>
          <a:xfrm>
            <a:off x="4518280" y="2294002"/>
            <a:ext cx="219072" cy="3169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1</a:t>
            </a:r>
            <a:endParaRPr lang="es-ES" sz="1400" dirty="0"/>
          </a:p>
        </p:txBody>
      </p:sp>
      <p:sp>
        <p:nvSpPr>
          <p:cNvPr id="9" name="CuadroTexto 8"/>
          <p:cNvSpPr txBox="1"/>
          <p:nvPr/>
        </p:nvSpPr>
        <p:spPr>
          <a:xfrm>
            <a:off x="4909407" y="1986225"/>
            <a:ext cx="23226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2</a:t>
            </a:r>
            <a:endParaRPr lang="es-ES" sz="14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5313725" y="2174008"/>
            <a:ext cx="23226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/>
              <a:t>3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5701495" y="2509841"/>
            <a:ext cx="23226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/>
              <a:t>4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6066866" y="2895989"/>
            <a:ext cx="23226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5</a:t>
            </a:r>
            <a:endParaRPr lang="es-ES" sz="14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6387880" y="3170863"/>
            <a:ext cx="23226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/>
              <a:t>6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6781615" y="3210762"/>
            <a:ext cx="23226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7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11988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Análisis de datos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s-ES" dirty="0" smtClean="0"/>
                  <a:t>ROOT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TSpectrum.hh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789" t="-1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2060848"/>
            <a:ext cx="5760640" cy="42416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Marcador de contenido 2"/>
              <p:cNvSpPr txBox="1">
                <a:spLocks/>
              </p:cNvSpPr>
              <p:nvPr/>
            </p:nvSpPr>
            <p:spPr>
              <a:xfrm>
                <a:off x="5953872" y="2276872"/>
                <a:ext cx="3190128" cy="396044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7432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/>
                  <a:buChar char=""/>
                  <a:defRPr kumimoji="0"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75000"/>
                  <a:buFont typeface="Wingdings 2"/>
                  <a:buChar char="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70000"/>
                  <a:buFont typeface="Wingdings"/>
                  <a:buChar char=""/>
                  <a:defRPr kumimoji="0"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FontTx/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1">
                      <a:shade val="75000"/>
                    </a:schemeClr>
                  </a:buClr>
                  <a:buSzPct val="90000"/>
                  <a:buChar char="•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03120" indent="-182880" algn="l" rtl="0" eaLnBrk="1" latinLnBrk="0" hangingPunct="1">
                  <a:spcBef>
                    <a:spcPct val="20000"/>
                  </a:spcBef>
                  <a:buClr>
                    <a:schemeClr val="accent4">
                      <a:shade val="75000"/>
                    </a:schemeClr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377440" indent="-182880" algn="l" rtl="0" eaLnBrk="1" latinLnBrk="0" hangingPunct="1">
                  <a:spcBef>
                    <a:spcPct val="20000"/>
                  </a:spcBef>
                  <a:buClr>
                    <a:schemeClr val="accent2">
                      <a:shade val="75000"/>
                    </a:schemeClr>
                  </a:buClr>
                  <a:buSzPct val="90000"/>
                  <a:buChar char="•"/>
                  <a:defRPr kumimoji="0" sz="1400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ES" dirty="0" smtClean="0"/>
                  <a:t>Ajuste:</a:t>
                </a:r>
              </a:p>
              <a:p>
                <a:pPr lvl="1"/>
                <a:r>
                  <a:rPr lang="es-ES" dirty="0" smtClean="0"/>
                  <a:t>N gaussianas:</a:t>
                </a:r>
              </a:p>
              <a:p>
                <a:pPr lvl="2"/>
                <a:r>
                  <a:rPr lang="es-ES" dirty="0"/>
                  <a:t>Posición</a:t>
                </a:r>
              </a:p>
              <a:p>
                <a:pPr lvl="2"/>
                <a:r>
                  <a:rPr lang="es-ES" dirty="0"/>
                  <a:t>Norma</a:t>
                </a:r>
              </a:p>
              <a:p>
                <a:pPr lvl="2"/>
                <a:r>
                  <a:rPr lang="es-ES" dirty="0"/>
                  <a:t>Sigma</a:t>
                </a:r>
              </a:p>
              <a:p>
                <a:pPr lvl="2"/>
                <a:r>
                  <a:rPr lang="es-ES" dirty="0"/>
                  <a:t>Resolución (2</a:t>
                </a:r>
                <a:r>
                  <a:rPr lang="es-ES" dirty="0" smtClean="0"/>
                  <a:t>%)</a:t>
                </a:r>
              </a:p>
              <a:p>
                <a:pPr lvl="2"/>
                <a:r>
                  <a:rPr lang="es-ES" dirty="0" smtClean="0"/>
                  <a:t>Orden</a:t>
                </a:r>
              </a:p>
              <a:p>
                <a:pPr lvl="1"/>
                <a:r>
                  <a:rPr lang="es-ES" dirty="0" err="1" smtClean="0"/>
                  <a:t>Background</a:t>
                </a:r>
                <a:r>
                  <a:rPr lang="es-ES" dirty="0" smtClean="0"/>
                  <a:t> (recta</a:t>
                </a:r>
                <a:r>
                  <a:rPr lang="es-ES" dirty="0" smtClean="0"/>
                  <a:t>)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𝑛𝑑𝑓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≈5,72</m:t>
                    </m:r>
                  </m:oMath>
                </a14:m>
                <a:endParaRPr lang="es-ES" dirty="0" smtClean="0"/>
              </a:p>
              <a:p>
                <a:pPr lvl="1"/>
                <a:endParaRPr lang="es-ES" dirty="0" smtClean="0"/>
              </a:p>
              <a:p>
                <a:pPr lvl="1"/>
                <a:endParaRPr lang="es-ES" dirty="0" smtClean="0"/>
              </a:p>
              <a:p>
                <a:pPr lvl="1"/>
                <a:endParaRPr lang="es-ES" dirty="0" smtClean="0"/>
              </a:p>
              <a:p>
                <a:endParaRPr lang="es-ES" dirty="0" smtClean="0"/>
              </a:p>
            </p:txBody>
          </p:sp>
        </mc:Choice>
        <mc:Fallback>
          <p:sp>
            <p:nvSpPr>
              <p:cNvPr id="8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872" y="2276872"/>
                <a:ext cx="3190128" cy="3960440"/>
              </a:xfrm>
              <a:prstGeom prst="rect">
                <a:avLst/>
              </a:prstGeom>
              <a:blipFill rotWithShape="0">
                <a:blip r:embed="rId4"/>
                <a:stretch>
                  <a:fillRect l="-2103" t="-1541" r="-19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101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Análisis de datos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s-ES" dirty="0" smtClean="0"/>
                  <a:t>Calculo de la ganancia:</a:t>
                </a:r>
              </a:p>
              <a:p>
                <a:pPr lvl="1"/>
                <a:r>
                  <a:rPr lang="es-ES" dirty="0" smtClean="0"/>
                  <a:t>Método 1:</a:t>
                </a: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→</m:t>
                      </m:r>
                    </m:oMath>
                  </m:oMathPara>
                </a14:m>
                <a:endParaRPr lang="es-ES" b="0" i="1" dirty="0" smtClean="0">
                  <a:latin typeface="Cambria Math" panose="02040503050406030204" pitchFamily="18" charset="0"/>
                </a:endParaRP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sub>
                          </m:sSub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)−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𝐺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s-ES" dirty="0" smtClean="0"/>
              </a:p>
              <a:p>
                <a:pPr marL="27432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ES" b="0" i="0" dirty="0" smtClean="0"/>
                        <m:t> </m:t>
                      </m:r>
                      <m:d>
                        <m:dPr>
                          <m:ctrlPr>
                            <a:rPr lang="es-E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s-ES" dirty="0"/>
                            <m:t>Factores</m:t>
                          </m:r>
                          <m:r>
                            <m:rPr>
                              <m:nor/>
                            </m:rPr>
                            <a:rPr lang="es-ES" dirty="0"/>
                            <m:t> </m:t>
                          </m:r>
                          <m:r>
                            <m:rPr>
                              <m:nor/>
                            </m:rPr>
                            <a:rPr lang="es-ES" dirty="0"/>
                            <m:t>de</m:t>
                          </m:r>
                          <m:r>
                            <m:rPr>
                              <m:nor/>
                            </m:rPr>
                            <a:rPr lang="es-ES" dirty="0"/>
                            <m:t> </m:t>
                          </m:r>
                          <m:r>
                            <m:rPr>
                              <m:nor/>
                            </m:rPr>
                            <a:rPr lang="es-ES" dirty="0"/>
                            <m:t>conversi</m:t>
                          </m:r>
                          <m:r>
                            <m:rPr>
                              <m:nor/>
                            </m:rPr>
                            <a:rPr lang="es-ES" dirty="0"/>
                            <m:t>ó</m:t>
                          </m:r>
                          <m:r>
                            <m:rPr>
                              <m:nor/>
                            </m:rPr>
                            <a:rPr lang="es-ES" dirty="0"/>
                            <m:t>n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→</m:t>
                          </m:r>
                          <m:f>
                            <m:f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𝑒𝑅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s-ES" dirty="0" smtClean="0"/>
              </a:p>
              <a:p>
                <a:pPr marL="274320" lvl="1" indent="0">
                  <a:buNone/>
                </a:pPr>
                <a:endParaRPr lang="es-ES" dirty="0" smtClean="0"/>
              </a:p>
              <a:p>
                <a:pPr lvl="1"/>
                <a:r>
                  <a:rPr lang="es-ES" dirty="0" smtClean="0"/>
                  <a:t>Método 2:</a:t>
                </a: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𝐶𝑒𝑛𝑡𝑟𝑜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𝑝𝑖𝑐𝑜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𝐺𝑒𝑅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3"/>
                <a:stretch>
                  <a:fillRect l="-789" t="-1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035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Análisis de datos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142312"/>
              </a:xfrm>
            </p:spPr>
            <p:txBody>
              <a:bodyPr/>
              <a:lstStyle/>
              <a:p>
                <a:r>
                  <a:rPr lang="es-ES" dirty="0" smtClean="0"/>
                  <a:t>Calculo de la ganancia:</a:t>
                </a:r>
              </a:p>
              <a:p>
                <a:pPr lvl="1"/>
                <a:r>
                  <a:rPr lang="es-ES" dirty="0" smtClean="0"/>
                  <a:t>Método 2:</a:t>
                </a: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𝐶𝑒𝑛𝑡𝑟𝑜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𝑝𝑖𝑐𝑜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𝐺𝑒𝑅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s-ES" b="0" dirty="0" smtClean="0"/>
              </a:p>
              <a:p>
                <a:pPr marL="274320" lvl="1" indent="0">
                  <a:buNone/>
                </a:pPr>
                <a:endParaRPr lang="es-ES" dirty="0"/>
              </a:p>
              <a:p>
                <a:pPr marL="274320" lvl="1" indent="0">
                  <a:buNone/>
                </a:pPr>
                <a:endParaRPr lang="es-ES" b="0" dirty="0" smtClean="0"/>
              </a:p>
              <a:p>
                <a:pPr marL="274320" lvl="1" indent="0">
                  <a:buNone/>
                </a:pPr>
                <a:endParaRPr lang="es-ES" dirty="0"/>
              </a:p>
              <a:p>
                <a:pPr marL="274320" lvl="1" indent="0">
                  <a:buNone/>
                </a:pPr>
                <a:endParaRPr lang="es-ES" b="0" dirty="0" smtClean="0"/>
              </a:p>
              <a:p>
                <a:pPr marL="274320" lvl="1" indent="0">
                  <a:buNone/>
                </a:pPr>
                <a:endParaRPr lang="es-ES" dirty="0"/>
              </a:p>
              <a:p>
                <a:pPr marL="274320" lvl="1" indent="0">
                  <a:buNone/>
                </a:pPr>
                <a:endParaRPr lang="es-ES" b="0" dirty="0" smtClean="0"/>
              </a:p>
              <a:p>
                <a:pPr marL="274320" lvl="1" indent="0">
                  <a:buNone/>
                </a:pPr>
                <a:endParaRPr lang="es-ES" dirty="0"/>
              </a:p>
              <a:p>
                <a:pPr marL="274320" lvl="1" indent="0">
                  <a:buNone/>
                </a:pPr>
                <a:endParaRPr lang="es-ES" b="0" dirty="0" smtClean="0"/>
              </a:p>
              <a:p>
                <a:pPr marL="274320" lvl="1" indent="0" algn="ctr">
                  <a:buNone/>
                </a:pPr>
                <a:r>
                  <a:rPr lang="es-ES" dirty="0" smtClean="0"/>
                  <a:t>Incluye errores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No apreciables</a:t>
                </a:r>
                <a:endParaRPr lang="es-ES" dirty="0"/>
              </a:p>
              <a:p>
                <a:pPr marL="274320" lvl="1" indent="0">
                  <a:buNone/>
                </a:pPr>
                <a:endParaRPr lang="es-ES" b="0" dirty="0" smtClean="0"/>
              </a:p>
              <a:p>
                <a:pPr marL="274320" lvl="1" indent="0">
                  <a:buNone/>
                </a:pPr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142312"/>
              </a:xfrm>
              <a:blipFill rotWithShape="0">
                <a:blip r:embed="rId2"/>
                <a:stretch>
                  <a:fillRect l="-789" t="-11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68" y="2780929"/>
            <a:ext cx="7992888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3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Análisis de datos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85428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ES" dirty="0" smtClean="0"/>
                  <a:t>Resultados de la ganancia:</a:t>
                </a:r>
              </a:p>
              <a:p>
                <a:pPr lvl="1"/>
                <a:r>
                  <a:rPr lang="es-ES" dirty="0" smtClean="0"/>
                  <a:t>Método 1:</a:t>
                </a: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6,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±2,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</m:oMath>
                  </m:oMathPara>
                </a14:m>
                <a:endParaRPr lang="es-ES" b="0" dirty="0" smtClean="0"/>
              </a:p>
              <a:p>
                <a:pPr marL="274320" lvl="1" indent="0">
                  <a:buNone/>
                </a:pPr>
                <a:endParaRPr lang="es-ES" dirty="0" smtClean="0"/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𝑆𝑖𝑃𝑀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3,8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±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1,3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s-ES" b="0" dirty="0" smtClean="0"/>
              </a:p>
              <a:p>
                <a:pPr marL="274320" lvl="1" indent="0">
                  <a:buNone/>
                </a:pPr>
                <a:endParaRPr lang="es-ES" dirty="0" smtClean="0"/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𝑟𝑒𝑙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%</m:t>
                      </m:r>
                    </m:oMath>
                  </m:oMathPara>
                </a14:m>
                <a:endParaRPr lang="es-ES" dirty="0" smtClean="0"/>
              </a:p>
              <a:p>
                <a:pPr lvl="1"/>
                <a:r>
                  <a:rPr lang="es-ES" dirty="0" smtClean="0"/>
                  <a:t>Método 2:</a:t>
                </a: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718,2±6,9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s-ES" dirty="0" smtClean="0"/>
              </a:p>
              <a:p>
                <a:pPr marL="274320" lvl="1" indent="0">
                  <a:buNone/>
                </a:pPr>
                <a:endParaRPr lang="es-ES" dirty="0" smtClean="0"/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𝑆𝑖𝑃𝑀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422,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±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4,1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s-ES" dirty="0" smtClean="0"/>
              </a:p>
              <a:p>
                <a:pPr marL="274320" lvl="1" indent="0">
                  <a:buNone/>
                </a:pPr>
                <a:endParaRPr lang="es-ES" dirty="0"/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𝑟𝑒𝑙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5,6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 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854280"/>
              </a:xfrm>
              <a:blipFill rotWithShape="0">
                <a:blip r:embed="rId2"/>
                <a:stretch>
                  <a:fillRect l="-789" t="-201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276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Calibración en temperatura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85428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1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15−41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º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→</m:t>
                    </m:r>
                  </m:oMath>
                </a14:m>
                <a:r>
                  <a:rPr lang="es-ES" b="0" dirty="0" smtClean="0"/>
                  <a:t> Condiciones meteorológicas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=2º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s-ES" dirty="0" smtClean="0"/>
              </a:p>
              <a:p>
                <a:r>
                  <a:rPr lang="es-ES" dirty="0" smtClean="0"/>
                  <a:t>Ficha técnica  DYCOMETAL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Zona 1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854280"/>
              </a:xfrm>
              <a:blipFill rotWithShape="0">
                <a:blip r:embed="rId3"/>
                <a:stretch>
                  <a:fillRect l="-789" t="-125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2959308"/>
            <a:ext cx="4608512" cy="339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Calibración en temperatura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85428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𝐴𝑗𝑢𝑠𝑡𝑒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𝑎𝑇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s-ES" b="0" dirty="0" smtClean="0"/>
              </a:p>
              <a:p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854280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54" y="2132856"/>
            <a:ext cx="8517218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2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Calibración en temperatura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9982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𝐴𝑗𝑢𝑠𝑡𝑒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𝑎𝑇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s-ES" b="0" dirty="0" smtClean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endParaRPr lang="es-ES" b="0" dirty="0" smtClean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endParaRPr lang="es-ES" b="0" dirty="0" smtClean="0"/>
              </a:p>
              <a:p>
                <a:pPr marL="0" indent="0">
                  <a:buNone/>
                </a:pPr>
                <a:endParaRPr lang="es-ES" dirty="0" smtClean="0"/>
              </a:p>
              <a:p>
                <a:pPr marL="0" indent="0">
                  <a:buNone/>
                </a:pPr>
                <a:endParaRPr lang="es-ES" dirty="0" smtClean="0"/>
              </a:p>
              <a:p>
                <a:pPr marL="0" indent="0">
                  <a:buNone/>
                </a:pPr>
                <a:endParaRPr lang="es-E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−140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3±2,7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º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s-E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1050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0±7,7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s-ES" b="0" dirty="0" smtClean="0"/>
              </a:p>
              <a:p>
                <a:pPr marL="0" indent="0">
                  <a:buNone/>
                </a:pPr>
                <a:endParaRPr lang="es-ES" dirty="0" smtClean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998296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02" y="1988840"/>
            <a:ext cx="8262299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5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Calibración en Voltaje de operación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85428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𝐵𝐷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=50,97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ES" i="1" dirty="0" smtClean="0">
                    <a:latin typeface="Cambria Math" panose="02040503050406030204" pitchFamily="18" charset="0"/>
                  </a:rPr>
                  <a:t> </a:t>
                </a:r>
                <a:endParaRPr lang="es-ES" b="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i="1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𝑜𝑝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𝐵𝐷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𝐵𝐷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+5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→</m:t>
                    </m:r>
                  </m:oMath>
                </a14:m>
                <a:r>
                  <a:rPr lang="es-ES" b="0" dirty="0" smtClean="0"/>
                  <a:t> Suficiente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𝑜𝑝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=0,2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854280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332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Prototipo:</a:t>
            </a:r>
          </a:p>
          <a:p>
            <a:pPr lvl="1"/>
            <a:r>
              <a:rPr lang="es-ES" dirty="0" smtClean="0"/>
              <a:t>Configuración del prototipo.</a:t>
            </a:r>
          </a:p>
          <a:p>
            <a:pPr lvl="1"/>
            <a:r>
              <a:rPr lang="es-ES" dirty="0" smtClean="0"/>
              <a:t>Procedimiento de llenado.</a:t>
            </a:r>
          </a:p>
          <a:p>
            <a:pPr lvl="1"/>
            <a:r>
              <a:rPr lang="es-ES" dirty="0" smtClean="0"/>
              <a:t>Configuración de la electrónica.</a:t>
            </a:r>
          </a:p>
          <a:p>
            <a:pPr lvl="1"/>
            <a:r>
              <a:rPr lang="es-ES" dirty="0" smtClean="0"/>
              <a:t>Resultados.</a:t>
            </a:r>
          </a:p>
          <a:p>
            <a:r>
              <a:rPr lang="es-ES" dirty="0" smtClean="0"/>
              <a:t>Simulaciones del experimento.</a:t>
            </a:r>
          </a:p>
          <a:p>
            <a:r>
              <a:rPr lang="es-ES" dirty="0" smtClean="0"/>
              <a:t>Previsiones de futuro.</a:t>
            </a:r>
          </a:p>
          <a:p>
            <a:r>
              <a:rPr lang="es-ES" dirty="0" smtClean="0"/>
              <a:t>Conclusiones.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360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Calibración en Voltaje de operación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85428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𝐴𝑗𝑢𝑠𝑡𝑒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𝑐𝑉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s-ES" dirty="0"/>
              </a:p>
              <a:p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854280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Marcador de contenido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42" y="2060847"/>
            <a:ext cx="8516230" cy="417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5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Calibración en Voltaje de operación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9982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𝐴𝑗𝑢𝑠𝑡𝑒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𝑐𝑉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s-ES" b="0" dirty="0" smtClean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endParaRPr lang="es-ES" b="0" dirty="0" smtClean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endParaRPr lang="es-ES" b="0" dirty="0" smtClean="0"/>
              </a:p>
              <a:p>
                <a:pPr marL="0" indent="0">
                  <a:buNone/>
                </a:pPr>
                <a:endParaRPr lang="es-ES" dirty="0" smtClean="0"/>
              </a:p>
              <a:p>
                <a:pPr marL="0" indent="0">
                  <a:buNone/>
                </a:pPr>
                <a:endParaRPr lang="es-E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234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±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s-E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−119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,4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±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</m:oMath>
                  </m:oMathPara>
                </a14:m>
                <a:endParaRPr lang="es-E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=0=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𝐵𝐷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→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𝐵𝐷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type m:val="skw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=50,9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90,81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s-ES" dirty="0" smtClean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998296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Marcador de contenido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72" y="2060848"/>
            <a:ext cx="8207279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2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Estabilización de la ganancia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998296"/>
              </a:xfrm>
            </p:spPr>
            <p:txBody>
              <a:bodyPr>
                <a:normAutofit fontScale="92500"/>
              </a:bodyPr>
              <a:lstStyle/>
              <a:p>
                <a:r>
                  <a:rPr lang="es-ES" dirty="0" smtClean="0"/>
                  <a:t>Estudio con el voltaje operacional y la temperatura: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𝑜𝑝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𝑜𝑝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;                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𝑎𝑇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s-ES" dirty="0" smtClean="0"/>
              </a:p>
              <a:p>
                <a:r>
                  <a:rPr lang="es-ES" dirty="0" smtClean="0"/>
                  <a:t>Cantidades diferenciales: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𝑜𝑝</m:t>
                              </m:r>
                            </m:sub>
                          </m:sSub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𝜕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𝑜𝑝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;                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s-ES" dirty="0" smtClean="0"/>
              </a:p>
              <a:p>
                <a:r>
                  <a:rPr lang="es-ES" dirty="0" smtClean="0"/>
                  <a:t>Objetivo: G=constante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𝜕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=0=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𝑜𝑝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s-E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𝑜𝑝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𝜕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𝑜𝑝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𝜕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𝑜𝑝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type m:val="skw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s-ES" dirty="0" smtClean="0"/>
              </a:p>
              <a:p>
                <a:r>
                  <a:rPr lang="es-ES" dirty="0" smtClean="0"/>
                  <a:t>Finalmente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4"/>
                                </m:r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brk m:alnAt="24"/>
                                </m:r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sup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𝑜𝑝</m:t>
                              </m:r>
                            </m:sub>
                          </m:sSub>
                        </m:e>
                      </m:nary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type m:val="skw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brk m:alnAt="24"/>
                                </m:rPr>
                                <a:rPr lang="es-E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sup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nary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𝑜𝑝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type m:val="skw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998296"/>
              </a:xfrm>
              <a:blipFill rotWithShape="0">
                <a:blip r:embed="rId2"/>
                <a:stretch>
                  <a:fillRect l="-645" t="-109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812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Estabilización de la ganancia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71026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ES" dirty="0" smtClean="0">
                    <a:latin typeface="Cambria Math" panose="02040503050406030204" pitchFamily="18" charset="0"/>
                  </a:rPr>
                  <a:t>Resultado numérico: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𝑜𝑝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type m:val="skw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m:rPr>
                          <m:sty m:val="p"/>
                        </m:rPr>
                        <a:rPr lang="es-ES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s-ES" dirty="0" smtClean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−140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3±2,7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º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s-E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234,1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±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2,6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s-ES" dirty="0"/>
              </a:p>
              <a:p>
                <a:pPr marL="0" indent="0">
                  <a:buNone/>
                </a:pPr>
                <a:endParaRPr lang="es-E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type m:val="skw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59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3</m:t>
                      </m:r>
                      <m:f>
                        <m:fPr>
                          <m:type m:val="skw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º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s-ES" dirty="0" smtClean="0"/>
              </a:p>
              <a:p>
                <a:pPr marL="0" indent="0">
                  <a:buNone/>
                </a:pPr>
                <a:r>
                  <a:rPr lang="es-ES" dirty="0"/>
                  <a:t>Necesidad de situación de referencia.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E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𝑜𝑝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𝑐𝑜𝑛𝑠𝑡𝑎𝑛𝑡𝑒</m:t>
                      </m:r>
                    </m:oMath>
                  </m:oMathPara>
                </a14:m>
                <a:endParaRPr lang="es-ES" dirty="0" smtClean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endParaRPr lang="es-ES" dirty="0" smtClean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endParaRPr lang="es-ES" dirty="0" smtClean="0"/>
              </a:p>
              <a:p>
                <a:pPr marL="0" indent="0">
                  <a:buNone/>
                </a:pPr>
                <a:endParaRPr lang="es-ES" dirty="0"/>
              </a:p>
              <a:p>
                <a:endParaRPr lang="es-ES" dirty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710264"/>
              </a:xfrm>
              <a:blipFill rotWithShape="0">
                <a:blip r:embed="rId2"/>
                <a:stretch>
                  <a:fillRect l="-1362" t="-220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149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Estabilización de la ganancia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s-ES" dirty="0" smtClean="0"/>
                  <a:t>Comprobación:</a:t>
                </a:r>
              </a:p>
              <a:p>
                <a:pPr lvl="1"/>
                <a:r>
                  <a:rPr lang="es-ES" dirty="0" smtClean="0"/>
                  <a:t>Situación inicial: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𝑜𝑝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𝐵𝐷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+3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s-ES" dirty="0"/>
              </a:p>
              <a:p>
                <a:pPr lvl="2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=25 º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s-ES" dirty="0"/>
              </a:p>
              <a:p>
                <a:pPr lvl="2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=45%</m:t>
                    </m:r>
                  </m:oMath>
                </a14:m>
                <a:endParaRPr lang="es-ES" dirty="0"/>
              </a:p>
              <a:p>
                <a:pPr lvl="2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=7,18235·</m:t>
                    </m:r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endParaRPr lang="es-ES" dirty="0" smtClean="0"/>
              </a:p>
              <a:p>
                <a:pPr lvl="1"/>
                <a:r>
                  <a:rPr lang="es-ES" dirty="0" smtClean="0"/>
                  <a:t>Expresión concreta:</a:t>
                </a: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𝑜𝑝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=0,059929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+52,47</m:t>
                      </m:r>
                    </m:oMath>
                  </m:oMathPara>
                </a14:m>
                <a:endParaRPr lang="es-E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21−29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º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s-ES" dirty="0" smtClean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=2 º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s-ES" dirty="0" smtClean="0"/>
              </a:p>
              <a:p>
                <a:pPr marL="274320" lvl="1" indent="0">
                  <a:buNone/>
                </a:pPr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789" t="-1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2646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Estabilización de la ganancia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070304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=7,1403·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±4,97472·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s-E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𝑟𝑒𝑙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≈0,28%</m:t>
                      </m:r>
                    </m:oMath>
                  </m:oMathPara>
                </a14:m>
                <a:endParaRPr lang="es-ES" dirty="0" smtClean="0"/>
              </a:p>
              <a:p>
                <a:pPr marL="274320" lvl="1" indent="0">
                  <a:buNone/>
                </a:pPr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070304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1412776"/>
            <a:ext cx="8667927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26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Prototipo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8"/>
            <a:ext cx="8064896" cy="4572000"/>
          </a:xfrm>
        </p:spPr>
      </p:pic>
    </p:spTree>
    <p:extLst>
      <p:ext uri="{BB962C8B-B14F-4D97-AF65-F5344CB8AC3E}">
        <p14:creationId xmlns:p14="http://schemas.microsoft.com/office/powerpoint/2010/main" val="17512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Configuración del prototipo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070304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Exigencias:</a:t>
                </a:r>
              </a:p>
              <a:p>
                <a:pPr lvl="1"/>
                <a:r>
                  <a:rPr lang="es-ES" dirty="0" err="1" smtClean="0"/>
                  <a:t>Bunch</a:t>
                </a:r>
                <a:r>
                  <a:rPr lang="es-ES" dirty="0" smtClean="0"/>
                  <a:t> de 35 fibras </a:t>
                </a:r>
                <a:r>
                  <a:rPr lang="es-ES" dirty="0" err="1" smtClean="0"/>
                  <a:t>centelleadoras</a:t>
                </a:r>
                <a:r>
                  <a:rPr lang="es-ES" dirty="0" smtClean="0"/>
                  <a:t> sumergido en agua </a:t>
                </a:r>
                <a:r>
                  <a:rPr lang="es-ES" dirty="0" err="1" smtClean="0"/>
                  <a:t>tritiada</a:t>
                </a:r>
                <a:r>
                  <a:rPr lang="es-ES" dirty="0" smtClean="0"/>
                  <a:t>.</a:t>
                </a:r>
              </a:p>
              <a:p>
                <a:pPr lvl="1"/>
                <a:r>
                  <a:rPr lang="es-ES" dirty="0" smtClean="0"/>
                  <a:t>Comunicación segura con </a:t>
                </a:r>
                <a:r>
                  <a:rPr lang="es-ES" dirty="0" err="1" smtClean="0"/>
                  <a:t>PMTs</a:t>
                </a:r>
                <a:r>
                  <a:rPr lang="es-ES" dirty="0" smtClean="0"/>
                  <a:t>.</a:t>
                </a:r>
              </a:p>
              <a:p>
                <a:pPr lvl="1"/>
                <a:r>
                  <a:rPr lang="es-ES" dirty="0" smtClean="0"/>
                  <a:t>Estructura segura.</a:t>
                </a:r>
              </a:p>
              <a:p>
                <a:r>
                  <a:rPr lang="es-ES" dirty="0" smtClean="0"/>
                  <a:t>Material elegido: PVC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=15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r>
                  <a:rPr lang="es-ES" dirty="0" smtClean="0"/>
                  <a:t>):</a:t>
                </a:r>
              </a:p>
              <a:p>
                <a:pPr lvl="1"/>
                <a:r>
                  <a:rPr lang="es-ES" dirty="0"/>
                  <a:t>Seguridad </a:t>
                </a:r>
              </a:p>
              <a:p>
                <a:pPr lvl="1"/>
                <a:r>
                  <a:rPr lang="es-ES" dirty="0"/>
                  <a:t>Manipulación</a:t>
                </a:r>
              </a:p>
              <a:p>
                <a:pPr lvl="1"/>
                <a:r>
                  <a:rPr lang="es-ES" dirty="0"/>
                  <a:t>Formas (tubos, </a:t>
                </a:r>
                <a:r>
                  <a:rPr lang="es-ES" dirty="0" smtClean="0"/>
                  <a:t>codos de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45º</m:t>
                    </m:r>
                  </m:oMath>
                </a14:m>
                <a:r>
                  <a:rPr lang="es-ES" dirty="0" smtClean="0"/>
                  <a:t>, </a:t>
                </a:r>
                <a:r>
                  <a:rPr lang="es-ES" dirty="0"/>
                  <a:t>etc.)</a:t>
                </a:r>
              </a:p>
              <a:p>
                <a:pPr lvl="1"/>
                <a:r>
                  <a:rPr lang="es-ES" dirty="0" smtClean="0"/>
                  <a:t>Precio</a:t>
                </a:r>
              </a:p>
              <a:p>
                <a:r>
                  <a:rPr lang="es-ES" dirty="0" smtClean="0"/>
                  <a:t>Sellado </a:t>
                </a:r>
                <a:r>
                  <a:rPr lang="es-ES" dirty="0" smtClean="0"/>
                  <a:t>final con </a:t>
                </a:r>
                <a:r>
                  <a:rPr lang="es-ES" dirty="0" smtClean="0"/>
                  <a:t>soldadura química.</a:t>
                </a:r>
                <a:endParaRPr lang="es-ES" dirty="0" smtClean="0"/>
              </a:p>
              <a:p>
                <a:r>
                  <a:rPr lang="es-ES" dirty="0" smtClean="0"/>
                  <a:t>Estructura de metacrilato y acero.</a:t>
                </a:r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070304"/>
              </a:xfrm>
              <a:blipFill rotWithShape="0">
                <a:blip r:embed="rId2"/>
                <a:stretch>
                  <a:fillRect l="-789" t="-120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003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Configuración del prototipo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94" y="1585912"/>
            <a:ext cx="7505700" cy="4953000"/>
          </a:xfrm>
        </p:spPr>
      </p:pic>
    </p:spTree>
    <p:extLst>
      <p:ext uri="{BB962C8B-B14F-4D97-AF65-F5344CB8AC3E}">
        <p14:creationId xmlns:p14="http://schemas.microsoft.com/office/powerpoint/2010/main" val="162099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Configuración del prototipo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070304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Volumen interno: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39 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=39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𝑚𝐿</m:t>
                    </m:r>
                  </m:oMath>
                </a14:m>
                <a:r>
                  <a:rPr lang="es-ES" dirty="0" smtClean="0"/>
                  <a:t> (Verificado).</a:t>
                </a:r>
              </a:p>
              <a:p>
                <a:r>
                  <a:rPr lang="es-ES" dirty="0" smtClean="0"/>
                  <a:t>Forma de U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Seguro y cumple exigencias.</a:t>
                </a:r>
              </a:p>
              <a:p>
                <a:r>
                  <a:rPr lang="es-ES" dirty="0" smtClean="0"/>
                  <a:t>Terminación con 2 tapones:</a:t>
                </a:r>
              </a:p>
              <a:p>
                <a:pPr lvl="1"/>
                <a:r>
                  <a:rPr lang="es-ES" dirty="0" smtClean="0"/>
                  <a:t>Circular: </a:t>
                </a:r>
              </a:p>
              <a:p>
                <a:pPr lvl="2"/>
                <a:r>
                  <a:rPr lang="es-ES" dirty="0" smtClean="0"/>
                  <a:t>Un orificio de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9,8 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dirty="0" smtClean="0"/>
                  <a:t>(fibras).</a:t>
                </a:r>
              </a:p>
              <a:p>
                <a:pPr lvl="1"/>
                <a:r>
                  <a:rPr lang="es-ES" dirty="0" smtClean="0"/>
                  <a:t>Cuadrado: </a:t>
                </a:r>
              </a:p>
              <a:p>
                <a:pPr lvl="2"/>
                <a:r>
                  <a:rPr lang="es-ES" dirty="0" smtClean="0"/>
                  <a:t>Un orificio de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9,8 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dirty="0" smtClean="0"/>
                  <a:t>(fibras).</a:t>
                </a:r>
              </a:p>
              <a:p>
                <a:pPr lvl="2"/>
                <a:r>
                  <a:rPr lang="es-ES" dirty="0" smtClean="0"/>
                  <a:t>Un orificio de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8 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dirty="0" smtClean="0"/>
                  <a:t>(llenado).</a:t>
                </a:r>
              </a:p>
              <a:p>
                <a:pPr lvl="2"/>
                <a:r>
                  <a:rPr lang="es-ES" dirty="0" smtClean="0"/>
                  <a:t>Un orificio de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dirty="0" smtClean="0"/>
                  <a:t>(purgado).</a:t>
                </a:r>
              </a:p>
              <a:p>
                <a:r>
                  <a:rPr lang="es-ES" dirty="0" smtClean="0"/>
                  <a:t>Tuercas:</a:t>
                </a:r>
                <a:endParaRPr lang="es-ES" dirty="0" smtClean="0"/>
              </a:p>
              <a:p>
                <a:pPr lvl="1"/>
                <a:r>
                  <a:rPr lang="es-ES" dirty="0" smtClean="0"/>
                  <a:t>Fijación</a:t>
                </a:r>
              </a:p>
              <a:p>
                <a:pPr lvl="1"/>
                <a:r>
                  <a:rPr lang="es-ES" dirty="0" smtClean="0"/>
                  <a:t>Comunicación con </a:t>
                </a:r>
                <a:r>
                  <a:rPr lang="es-ES" dirty="0" err="1" smtClean="0"/>
                  <a:t>PMTs</a:t>
                </a:r>
                <a:endParaRPr lang="es-ES" dirty="0" smtClean="0"/>
              </a:p>
              <a:p>
                <a:endParaRPr lang="es-ES" dirty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070304"/>
              </a:xfrm>
              <a:blipFill rotWithShape="0">
                <a:blip r:embed="rId2"/>
                <a:stretch>
                  <a:fillRect l="-789" t="-1083" b="-22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n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108" y="3020312"/>
            <a:ext cx="2839065" cy="303716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565" y="3015748"/>
            <a:ext cx="2855213" cy="304172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296" y="3140968"/>
            <a:ext cx="4757720" cy="212013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44" y="3094503"/>
            <a:ext cx="4380801" cy="214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3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44444E-6 L -0.43073 0.06828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45" y="3403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07407E-6 L 0.00607 0.06852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" y="3426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1.11111E-6 L -4.44444E-6 -0.25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0 L 1.11022E-16 -0.25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79512" y="1527048"/>
                <a:ext cx="8964488" cy="4854280"/>
              </a:xfrm>
            </p:spPr>
            <p:txBody>
              <a:bodyPr/>
              <a:lstStyle/>
              <a:p>
                <a:r>
                  <a:rPr lang="es-ES" dirty="0" smtClean="0"/>
                  <a:t>Energía nuclear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Imprescindible. </a:t>
                </a:r>
              </a:p>
              <a:p>
                <a:pPr lvl="1"/>
                <a:r>
                  <a:rPr lang="es-ES" dirty="0" smtClean="0"/>
                  <a:t>Problemática </a:t>
                </a:r>
                <a:r>
                  <a:rPr lang="es-ES" dirty="0" smtClean="0"/>
                  <a:t>actual con los niveles de </a:t>
                </a:r>
                <a:r>
                  <a:rPr lang="es-ES" dirty="0" smtClean="0"/>
                  <a:t>radiactividad (300 </a:t>
                </a:r>
                <a:r>
                  <a:rPr lang="es-ES" dirty="0" err="1" smtClean="0"/>
                  <a:t>TBq</a:t>
                </a:r>
                <a:r>
                  <a:rPr lang="es-ES" dirty="0" smtClean="0"/>
                  <a:t>/</a:t>
                </a:r>
                <a:r>
                  <a:rPr lang="es-ES" dirty="0" err="1" smtClean="0"/>
                  <a:t>GWy</a:t>
                </a:r>
                <a:r>
                  <a:rPr lang="es-ES" dirty="0" smtClean="0"/>
                  <a:t>). Tritio.</a:t>
                </a:r>
                <a:endParaRPr lang="es-ES" dirty="0"/>
              </a:p>
              <a:p>
                <a:r>
                  <a:rPr lang="es-ES" dirty="0" smtClean="0"/>
                  <a:t>Necesidad de la detección del tritio (tiempo cuasi-real):</a:t>
                </a:r>
                <a:endParaRPr lang="es-ES" dirty="0"/>
              </a:p>
              <a:p>
                <a:pPr lvl="1"/>
                <a:r>
                  <a:rPr lang="es-ES" dirty="0"/>
                  <a:t>Advierte de exceso de neutrones o de fuga.</a:t>
                </a:r>
              </a:p>
              <a:p>
                <a:pPr lvl="1"/>
                <a:r>
                  <a:rPr lang="es-ES" dirty="0"/>
                  <a:t>Aguas de refrigeración del secundario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/>
                  <a:t> Consumo humano (100 Bq/L).</a:t>
                </a:r>
              </a:p>
              <a:p>
                <a:pPr lvl="1"/>
                <a:r>
                  <a:rPr lang="es-ES" dirty="0"/>
                  <a:t>Contaminación entre países</a:t>
                </a:r>
                <a:r>
                  <a:rPr lang="es-ES" dirty="0"/>
                  <a:t>.</a:t>
                </a:r>
              </a:p>
              <a:p>
                <a:pPr lvl="1"/>
                <a:r>
                  <a:rPr lang="es-ES" dirty="0"/>
                  <a:t>Medidas del orden del </a:t>
                </a:r>
                <a:r>
                  <a:rPr lang="es-ES" dirty="0" err="1"/>
                  <a:t>kBq</a:t>
                </a:r>
                <a:r>
                  <a:rPr lang="es-ES" dirty="0"/>
                  <a:t> en 10 </a:t>
                </a:r>
                <a:r>
                  <a:rPr lang="es-ES" dirty="0"/>
                  <a:t>minutos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/>
                  <a:t> No conseguido</a:t>
                </a:r>
                <a:endParaRPr lang="es-ES" dirty="0" smtClean="0"/>
              </a:p>
              <a:p>
                <a:r>
                  <a:rPr lang="es-ES" i="1" dirty="0" err="1" smtClean="0"/>
                  <a:t>Tritium</a:t>
                </a:r>
                <a:r>
                  <a:rPr lang="es-ES" i="1" dirty="0" smtClean="0"/>
                  <a:t> </a:t>
                </a:r>
                <a:r>
                  <a:rPr lang="es-ES" dirty="0" smtClean="0"/>
                  <a:t>(seis centros de tres </a:t>
                </a:r>
                <a:r>
                  <a:rPr lang="es-ES" dirty="0" err="1" smtClean="0"/>
                  <a:t>paises</a:t>
                </a:r>
                <a:r>
                  <a:rPr lang="es-ES" dirty="0" smtClean="0"/>
                  <a:t>)</a:t>
                </a:r>
                <a:endParaRPr lang="es-ES" dirty="0"/>
              </a:p>
              <a:p>
                <a:pPr marL="274320" lvl="1" indent="0">
                  <a:buNone/>
                </a:pPr>
                <a:endParaRPr lang="es-ES" dirty="0" smtClean="0"/>
              </a:p>
              <a:p>
                <a:pPr lvl="1"/>
                <a:endParaRPr lang="es-ES" dirty="0" smtClean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79512" y="1527048"/>
                <a:ext cx="8964488" cy="4854280"/>
              </a:xfrm>
              <a:blipFill rotWithShape="0">
                <a:blip r:embed="rId2"/>
                <a:stretch>
                  <a:fillRect l="-680" t="-125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683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Configuración del prototipo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Piezas de sujeción de </a:t>
            </a:r>
            <a:r>
              <a:rPr lang="es-ES" dirty="0" err="1" smtClean="0"/>
              <a:t>PMTs</a:t>
            </a:r>
            <a:r>
              <a:rPr lang="es-ES" dirty="0" smtClean="0"/>
              <a:t>: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132855"/>
            <a:ext cx="8064896" cy="409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32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Configuración del prototipo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Piezas de sujeción de </a:t>
            </a:r>
            <a:r>
              <a:rPr lang="es-ES" dirty="0" err="1" smtClean="0"/>
              <a:t>PMTs</a:t>
            </a:r>
            <a:r>
              <a:rPr lang="es-ES" dirty="0" smtClean="0"/>
              <a:t>: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132856"/>
            <a:ext cx="6984776" cy="414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4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Configuración del prototipo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998296"/>
              </a:xfrm>
            </p:spPr>
            <p:txBody>
              <a:bodyPr/>
              <a:lstStyle/>
              <a:p>
                <a:r>
                  <a:rPr lang="es-ES" dirty="0" smtClean="0"/>
                  <a:t>Camara oscura; No control de temperatura </a:t>
                </a:r>
                <a14:m>
                  <m:oMath xmlns:m="http://schemas.openxmlformats.org/officeDocument/2006/math">
                    <m:r>
                      <a:rPr lang="es-ES" b="0" i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 º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s-ES" dirty="0" smtClean="0"/>
              </a:p>
              <a:p>
                <a:r>
                  <a:rPr lang="es-ES" dirty="0" err="1" smtClean="0"/>
                  <a:t>PMTs</a:t>
                </a:r>
                <a:r>
                  <a:rPr lang="es-ES" dirty="0" smtClean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8520−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𝑍𝐵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2771</m:t>
                    </m:r>
                  </m:oMath>
                </a14:m>
                <a:r>
                  <a:rPr lang="es-ES" b="0" dirty="0" smtClean="0"/>
                  <a:t>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=−830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s-ES" b="0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=25 º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s-ES" b="0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=1456178</m:t>
                    </m:r>
                  </m:oMath>
                </a14:m>
                <a:endParaRPr lang="es-ES" b="0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ɛ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=430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𝑛𝑚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=29,76%</m:t>
                    </m:r>
                  </m:oMath>
                </a14:m>
                <a:endParaRPr lang="es-ES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s-ES" i="1" smtClean="0">
                        <a:latin typeface="Cambria Math" panose="02040503050406030204" pitchFamily="18" charset="0"/>
                      </a:rPr>
                      <m:t>8520−</m:t>
                    </m:r>
                    <m:r>
                      <a:rPr lang="es-ES" i="1" smtClean="0">
                        <a:latin typeface="Cambria Math" panose="02040503050406030204" pitchFamily="18" charset="0"/>
                      </a:rPr>
                      <m:t>𝑍𝐵</m:t>
                    </m:r>
                    <m:r>
                      <a:rPr lang="es-ES" i="1" smtClean="0">
                        <a:latin typeface="Cambria Math" panose="02040503050406030204" pitchFamily="18" charset="0"/>
                      </a:rPr>
                      <m:t>2771</m:t>
                    </m:r>
                  </m:oMath>
                </a14:m>
                <a:r>
                  <a:rPr lang="es-ES" dirty="0" smtClean="0"/>
                  <a:t>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=−830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s-ES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=25 º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s-ES" dirty="0"/>
              </a:p>
              <a:p>
                <a:pPr lvl="2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=1921595</m:t>
                    </m:r>
                  </m:oMath>
                </a14:m>
                <a:endParaRPr lang="es-ES" dirty="0"/>
              </a:p>
              <a:p>
                <a:pPr lvl="2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ɛ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=430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𝑛𝑚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8,6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6%</m:t>
                    </m:r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998296"/>
              </a:xfrm>
              <a:blipFill rotWithShape="0">
                <a:blip r:embed="rId2"/>
                <a:stretch>
                  <a:fillRect l="-789" t="-122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132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Procedimiento de Llenado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s-ES" dirty="0" smtClean="0"/>
                  <a:t>Preparación de la solución de agua </a:t>
                </a:r>
                <a:r>
                  <a:rPr lang="es-ES" dirty="0" err="1" smtClean="0"/>
                  <a:t>tritiada</a:t>
                </a:r>
                <a:r>
                  <a:rPr lang="es-ES" dirty="0" smtClean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2,0169±0,0017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s-ES" dirty="0"/>
                  <a:t> de agua </a:t>
                </a:r>
                <a:r>
                  <a:rPr lang="es-ES" dirty="0" err="1"/>
                  <a:t>tritiada</a:t>
                </a:r>
                <a:r>
                  <a:rPr lang="es-ES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=26,8±0,6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𝑀𝐵𝑞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𝑒𝑥𝑒𝑛𝑡𝑎</m:t>
                    </m:r>
                  </m:oMath>
                </a14:m>
                <a:endParaRPr lang="es-ES" dirty="0" smtClean="0"/>
              </a:p>
              <a:p>
                <a:pPr lvl="1"/>
                <a:r>
                  <a:rPr lang="es-ES" i="1" dirty="0">
                    <a:latin typeface="Cambria Math" panose="02040503050406030204" pitchFamily="18" charset="0"/>
                  </a:rPr>
                  <a:t>PTB (</a:t>
                </a:r>
                <a:r>
                  <a:rPr lang="es-ES" i="1" dirty="0" err="1">
                    <a:latin typeface="Cambria Math" panose="02040503050406030204" pitchFamily="18" charset="0"/>
                  </a:rPr>
                  <a:t>Physikalisch-Technische</a:t>
                </a:r>
                <a:r>
                  <a:rPr lang="es-ES" i="1" dirty="0">
                    <a:latin typeface="Cambria Math" panose="02040503050406030204" pitchFamily="18" charset="0"/>
                  </a:rPr>
                  <a:t> </a:t>
                </a:r>
                <a:r>
                  <a:rPr lang="es-ES" i="1" dirty="0" err="1">
                    <a:latin typeface="Cambria Math" panose="02040503050406030204" pitchFamily="18" charset="0"/>
                  </a:rPr>
                  <a:t>Bundasanstalt</a:t>
                </a:r>
                <a:r>
                  <a:rPr lang="es-ES" i="1" dirty="0">
                    <a:latin typeface="Cambria Math" panose="02040503050406030204" pitchFamily="18" charset="0"/>
                  </a:rPr>
                  <a:t>, </a:t>
                </a:r>
                <a:r>
                  <a:rPr lang="es-ES" i="1" dirty="0" err="1">
                    <a:latin typeface="Cambria Math" panose="02040503050406030204" pitchFamily="18" charset="0"/>
                  </a:rPr>
                  <a:t>Braunscheweig</a:t>
                </a:r>
                <a:r>
                  <a:rPr lang="es-ES" i="1" dirty="0">
                    <a:latin typeface="Cambria Math" panose="02040503050406030204" pitchFamily="18" charset="0"/>
                  </a:rPr>
                  <a:t> and </a:t>
                </a:r>
                <a:r>
                  <a:rPr lang="es-ES" i="1" dirty="0" err="1">
                    <a:latin typeface="Cambria Math" panose="02040503050406030204" pitchFamily="18" charset="0"/>
                  </a:rPr>
                  <a:t>Berlin</a:t>
                </a:r>
                <a:r>
                  <a:rPr lang="es-ES" i="1" dirty="0">
                    <a:latin typeface="Cambria Math" panose="02040503050406030204" pitchFamily="18" charset="0"/>
                  </a:rPr>
                  <a:t>), Alemania</a:t>
                </a:r>
                <a:r>
                  <a:rPr lang="es-ES" i="1" dirty="0" smtClean="0">
                    <a:latin typeface="Cambria Math" panose="02040503050406030204" pitchFamily="18" charset="0"/>
                  </a:rPr>
                  <a:t>.</a:t>
                </a:r>
                <a:endParaRPr lang="es-ES" dirty="0"/>
              </a:p>
              <a:p>
                <a:pPr lvl="1"/>
                <a:r>
                  <a:rPr lang="es-ES" dirty="0"/>
                  <a:t>Disolución en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0,5 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s-ES" dirty="0"/>
                  <a:t> de agua </a:t>
                </a:r>
                <a:r>
                  <a:rPr lang="es-ES" dirty="0" err="1"/>
                  <a:t>hiperpura</a:t>
                </a:r>
                <a:r>
                  <a:rPr lang="es-ES" dirty="0"/>
                  <a:t> (LAREUX, </a:t>
                </a:r>
                <a:r>
                  <a:rPr lang="es-ES" dirty="0" smtClean="0"/>
                  <a:t>Cáceres</a:t>
                </a:r>
                <a:r>
                  <a:rPr lang="es-ES" dirty="0" smtClean="0"/>
                  <a:t>).</a:t>
                </a:r>
              </a:p>
              <a:p>
                <a:pPr lvl="1"/>
                <a:endParaRPr lang="es-ES" dirty="0" smtClean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789" t="-1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759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Procedimiento de Llenado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4630288" cy="521432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ES" dirty="0" smtClean="0"/>
                  <a:t>Llenado en la </a:t>
                </a:r>
                <a:r>
                  <a:rPr lang="es-ES" dirty="0" err="1"/>
                  <a:t>gammateca</a:t>
                </a:r>
                <a:r>
                  <a:rPr lang="es-ES" dirty="0"/>
                  <a:t> del IFIC:</a:t>
                </a:r>
              </a:p>
              <a:p>
                <a:pPr lvl="1"/>
                <a:r>
                  <a:rPr lang="es-ES" dirty="0"/>
                  <a:t>Realización sobre un material plástico recubierto con uno absorbente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/>
                  <a:t> Evitar contaminación de la sala.</a:t>
                </a:r>
              </a:p>
              <a:p>
                <a:pPr lvl="1"/>
                <a:r>
                  <a:rPr lang="es-ES" dirty="0" smtClean="0"/>
                  <a:t>Llenado de la bureta (soporte metálico) con una pipeta.</a:t>
                </a:r>
              </a:p>
              <a:p>
                <a:pPr lvl="1"/>
                <a:r>
                  <a:rPr lang="es-ES" dirty="0" smtClean="0"/>
                  <a:t>Introducción de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39 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s-E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s-ES" dirty="0" smtClean="0"/>
                  <a:t> de solución en prototipo (orificio de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8 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r>
                  <a:rPr lang="es-ES" dirty="0" smtClean="0"/>
                  <a:t>).</a:t>
                </a:r>
              </a:p>
              <a:p>
                <a:pPr lvl="1"/>
                <a:r>
                  <a:rPr lang="es-ES" dirty="0" smtClean="0"/>
                  <a:t>Sellado y conservación de la solución sobrante.</a:t>
                </a:r>
              </a:p>
              <a:p>
                <a:pPr lvl="1"/>
                <a:r>
                  <a:rPr lang="es-ES" dirty="0" smtClean="0"/>
                  <a:t>Traslado al laboratorio</a:t>
                </a:r>
              </a:p>
              <a:p>
                <a:pPr lvl="1"/>
                <a:endParaRPr lang="es-ES" dirty="0"/>
              </a:p>
              <a:p>
                <a:pPr marL="0" indent="0">
                  <a:buNone/>
                </a:pPr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4630288" cy="5214320"/>
              </a:xfrm>
              <a:blipFill rotWithShape="0">
                <a:blip r:embed="rId2"/>
                <a:stretch>
                  <a:fillRect l="-1449" t="-187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412776"/>
            <a:ext cx="3581900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50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Configuración electrónica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716016" y="1412776"/>
                <a:ext cx="4443854" cy="5040560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Salida de la caja negra.</a:t>
                </a:r>
              </a:p>
              <a:p>
                <a:r>
                  <a:rPr lang="es-ES" dirty="0" smtClean="0"/>
                  <a:t>FAN IN/OUT</a:t>
                </a:r>
              </a:p>
              <a:p>
                <a:r>
                  <a:rPr lang="es-ES" dirty="0" smtClean="0"/>
                  <a:t>Dos caminos:</a:t>
                </a:r>
              </a:p>
              <a:p>
                <a:pPr lvl="1"/>
                <a:r>
                  <a:rPr lang="es-ES" dirty="0"/>
                  <a:t>Preamplificador; Amplificador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=50</m:t>
                        </m:r>
                      </m:e>
                    </m:d>
                  </m:oMath>
                </a14:m>
                <a:endParaRPr lang="es-ES" dirty="0"/>
              </a:p>
              <a:p>
                <a:pPr lvl="1"/>
                <a:r>
                  <a:rPr lang="es-ES" dirty="0" smtClean="0"/>
                  <a:t>2 Señales restantes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Conincidencia</a:t>
                </a:r>
              </a:p>
              <a:p>
                <a:pPr lvl="2"/>
                <a:r>
                  <a:rPr lang="es-ES" dirty="0" smtClean="0"/>
                  <a:t>Discriminador:  </a:t>
                </a:r>
              </a:p>
              <a:p>
                <a:pPr lvl="3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V</m:t>
                    </m:r>
                    <m:r>
                      <a:rPr lang="es-ES">
                        <a:latin typeface="Cambria Math" panose="02040503050406030204" pitchFamily="18" charset="0"/>
                      </a:rPr>
                      <m:t>≥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30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𝑚𝑉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s-ES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=800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𝑚𝑉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dirty="0"/>
              </a:p>
              <a:p>
                <a:pPr lvl="3"/>
                <a:r>
                  <a:rPr lang="es-ES" dirty="0"/>
                  <a:t>t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=30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𝑛𝑠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dirty="0" smtClean="0"/>
              </a:p>
              <a:p>
                <a:pPr lvl="2"/>
                <a:r>
                  <a:rPr lang="es-ES" dirty="0" smtClean="0"/>
                  <a:t>Módulo de coincidencias</a:t>
                </a:r>
              </a:p>
              <a:p>
                <a:pPr lvl="1"/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716016" y="1412776"/>
                <a:ext cx="4443854" cy="5040560"/>
              </a:xfrm>
              <a:blipFill rotWithShape="0">
                <a:blip r:embed="rId2"/>
                <a:stretch>
                  <a:fillRect l="-1509" t="-120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1412776"/>
            <a:ext cx="4536503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9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Configuración electrónica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716016" y="1412776"/>
                <a:ext cx="4443854" cy="504056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ES" dirty="0" smtClean="0"/>
                  <a:t>Salida de la caja negra.</a:t>
                </a:r>
              </a:p>
              <a:p>
                <a:r>
                  <a:rPr lang="es-ES" dirty="0" smtClean="0"/>
                  <a:t>FAN IN/OUT</a:t>
                </a:r>
              </a:p>
              <a:p>
                <a:r>
                  <a:rPr lang="es-ES" dirty="0" smtClean="0"/>
                  <a:t>Dos caminos:</a:t>
                </a:r>
              </a:p>
              <a:p>
                <a:pPr lvl="1"/>
                <a:r>
                  <a:rPr lang="es-ES" dirty="0"/>
                  <a:t>Preamplificador; Amplificador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=50</m:t>
                        </m:r>
                      </m:e>
                    </m:d>
                  </m:oMath>
                </a14:m>
                <a:endParaRPr lang="es-ES" dirty="0"/>
              </a:p>
              <a:p>
                <a:pPr lvl="1"/>
                <a:r>
                  <a:rPr lang="es-ES" dirty="0" smtClean="0"/>
                  <a:t>2 Señales restantes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Conincidencia</a:t>
                </a:r>
              </a:p>
              <a:p>
                <a:pPr lvl="2"/>
                <a:r>
                  <a:rPr lang="es-ES" dirty="0" smtClean="0"/>
                  <a:t>Discriminador:  </a:t>
                </a:r>
              </a:p>
              <a:p>
                <a:pPr lvl="3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V</m:t>
                    </m:r>
                    <m:r>
                      <a:rPr lang="es-ES">
                        <a:latin typeface="Cambria Math" panose="02040503050406030204" pitchFamily="18" charset="0"/>
                      </a:rPr>
                      <m:t>≥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30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𝑚𝑉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s-ES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=800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𝑚𝑉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dirty="0"/>
              </a:p>
              <a:p>
                <a:pPr lvl="3"/>
                <a:r>
                  <a:rPr lang="es-ES" dirty="0"/>
                  <a:t>t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=30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𝑛𝑠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dirty="0" smtClean="0"/>
              </a:p>
              <a:p>
                <a:pPr lvl="2"/>
                <a:r>
                  <a:rPr lang="es-ES" dirty="0" smtClean="0"/>
                  <a:t>Módulo de coincidencias</a:t>
                </a:r>
              </a:p>
              <a:p>
                <a:r>
                  <a:rPr lang="es-ES" dirty="0" smtClean="0"/>
                  <a:t>MCA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0−5</m:t>
                            </m:r>
                          </m:e>
                        </m:d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endParaRPr lang="es-ES" b="0" dirty="0" smtClean="0"/>
              </a:p>
              <a:p>
                <a:endParaRPr lang="es-ES" dirty="0" smtClean="0"/>
              </a:p>
              <a:p>
                <a:pPr lvl="1"/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716016" y="1412776"/>
                <a:ext cx="4443854" cy="5040560"/>
              </a:xfrm>
              <a:blipFill rotWithShape="0">
                <a:blip r:embed="rId2"/>
                <a:stretch>
                  <a:fillRect l="-1509" t="-1935" b="-24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12776"/>
            <a:ext cx="8784975" cy="504056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683568" y="1772816"/>
            <a:ext cx="6480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PMT1</a:t>
            </a:r>
            <a:endParaRPr lang="es-ES" sz="1200" dirty="0"/>
          </a:p>
        </p:txBody>
      </p:sp>
      <p:sp>
        <p:nvSpPr>
          <p:cNvPr id="7" name="CuadroTexto 6"/>
          <p:cNvSpPr txBox="1"/>
          <p:nvPr/>
        </p:nvSpPr>
        <p:spPr>
          <a:xfrm>
            <a:off x="539552" y="2564904"/>
            <a:ext cx="6480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Disc.1</a:t>
            </a:r>
            <a:endParaRPr lang="es-ES" sz="1200" dirty="0"/>
          </a:p>
        </p:txBody>
      </p:sp>
      <p:sp>
        <p:nvSpPr>
          <p:cNvPr id="8" name="CuadroTexto 7"/>
          <p:cNvSpPr txBox="1"/>
          <p:nvPr/>
        </p:nvSpPr>
        <p:spPr>
          <a:xfrm>
            <a:off x="683568" y="3355832"/>
            <a:ext cx="6480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Disc.2</a:t>
            </a:r>
            <a:endParaRPr lang="es-ES" sz="1200" dirty="0"/>
          </a:p>
        </p:txBody>
      </p:sp>
      <p:sp>
        <p:nvSpPr>
          <p:cNvPr id="9" name="CuadroTexto 8"/>
          <p:cNvSpPr txBox="1"/>
          <p:nvPr/>
        </p:nvSpPr>
        <p:spPr>
          <a:xfrm>
            <a:off x="557547" y="4146760"/>
            <a:ext cx="6480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200" dirty="0" err="1" smtClean="0"/>
              <a:t>Coinc</a:t>
            </a:r>
            <a:r>
              <a:rPr lang="es-ES" sz="1200" dirty="0" smtClean="0"/>
              <a:t>.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169265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Configuración electrónica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716016" y="1412776"/>
                <a:ext cx="4443854" cy="5040560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Dos caminos:</a:t>
                </a:r>
              </a:p>
              <a:p>
                <a:pPr lvl="1"/>
                <a:r>
                  <a:rPr lang="es-ES" dirty="0"/>
                  <a:t>Preamplificador; Amplificador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=50</m:t>
                        </m:r>
                      </m:e>
                    </m:d>
                  </m:oMath>
                </a14:m>
                <a:endParaRPr lang="es-ES" dirty="0"/>
              </a:p>
              <a:p>
                <a:pPr lvl="1"/>
                <a:r>
                  <a:rPr lang="es-ES" dirty="0" smtClean="0"/>
                  <a:t>2 Señales restantes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Conincidencia.</a:t>
                </a:r>
              </a:p>
              <a:p>
                <a:pPr lvl="2"/>
                <a:r>
                  <a:rPr lang="es-ES" dirty="0" smtClean="0"/>
                  <a:t>Discriminador:  </a:t>
                </a:r>
              </a:p>
              <a:p>
                <a:pPr lvl="3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V</m:t>
                    </m:r>
                    <m:r>
                      <a:rPr lang="es-ES">
                        <a:latin typeface="Cambria Math" panose="02040503050406030204" pitchFamily="18" charset="0"/>
                      </a:rPr>
                      <m:t>≥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30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𝑚𝑉</m:t>
                    </m:r>
                  </m:oMath>
                </a14:m>
                <a:endParaRPr lang="es-ES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=800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𝑚𝑉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dirty="0"/>
              </a:p>
              <a:p>
                <a:pPr lvl="3"/>
                <a:r>
                  <a:rPr lang="es-ES" dirty="0"/>
                  <a:t>t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=30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𝑛𝑠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dirty="0" smtClean="0"/>
              </a:p>
              <a:p>
                <a:pPr lvl="2"/>
                <a:r>
                  <a:rPr lang="es-ES" dirty="0" smtClean="0"/>
                  <a:t>Módulo de coincidencias.</a:t>
                </a:r>
              </a:p>
              <a:p>
                <a:pPr lvl="2"/>
                <a:r>
                  <a:rPr lang="es-ES" dirty="0" err="1" smtClean="0"/>
                  <a:t>Gate</a:t>
                </a:r>
                <a:r>
                  <a:rPr lang="es-ES" dirty="0" smtClean="0"/>
                  <a:t> &amp; </a:t>
                </a:r>
                <a:r>
                  <a:rPr lang="es-ES" dirty="0" err="1" smtClean="0"/>
                  <a:t>Delay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Generator</a:t>
                </a:r>
                <a:r>
                  <a:rPr lang="es-ES" dirty="0" smtClean="0"/>
                  <a:t>.</a:t>
                </a:r>
              </a:p>
              <a:p>
                <a:r>
                  <a:rPr lang="es-ES" dirty="0" smtClean="0"/>
                  <a:t>MCA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0−5</m:t>
                            </m:r>
                          </m:e>
                        </m:d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endParaRPr lang="es-ES" dirty="0" smtClean="0"/>
              </a:p>
              <a:p>
                <a:pPr lvl="1"/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716016" y="1412776"/>
                <a:ext cx="4443854" cy="5040560"/>
              </a:xfrm>
              <a:blipFill rotWithShape="0">
                <a:blip r:embed="rId2"/>
                <a:stretch>
                  <a:fillRect l="-1509" t="-120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1412776"/>
            <a:ext cx="4536503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2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Configuración electrónica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716016" y="1412776"/>
                <a:ext cx="4443854" cy="5040560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Dos caminos:</a:t>
                </a:r>
              </a:p>
              <a:p>
                <a:pPr lvl="1"/>
                <a:r>
                  <a:rPr lang="es-ES" dirty="0"/>
                  <a:t>Preamplificador; Amplificador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=50</m:t>
                        </m:r>
                      </m:e>
                    </m:d>
                  </m:oMath>
                </a14:m>
                <a:endParaRPr lang="es-ES" dirty="0"/>
              </a:p>
              <a:p>
                <a:pPr lvl="1"/>
                <a:r>
                  <a:rPr lang="es-ES" dirty="0" smtClean="0"/>
                  <a:t>2 Señales restantes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Conincidencia.</a:t>
                </a:r>
              </a:p>
              <a:p>
                <a:pPr lvl="2"/>
                <a:r>
                  <a:rPr lang="es-ES" dirty="0" smtClean="0"/>
                  <a:t>Discriminador:  </a:t>
                </a:r>
              </a:p>
              <a:p>
                <a:pPr lvl="3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V</m:t>
                    </m:r>
                    <m:r>
                      <a:rPr lang="es-ES">
                        <a:latin typeface="Cambria Math" panose="02040503050406030204" pitchFamily="18" charset="0"/>
                      </a:rPr>
                      <m:t>≥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30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𝑚𝑉</m:t>
                    </m:r>
                  </m:oMath>
                </a14:m>
                <a:endParaRPr lang="es-ES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=800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𝑚𝑉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dirty="0"/>
              </a:p>
              <a:p>
                <a:pPr lvl="3"/>
                <a:r>
                  <a:rPr lang="es-ES" dirty="0"/>
                  <a:t>t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=30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𝑛𝑠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dirty="0" smtClean="0"/>
              </a:p>
              <a:p>
                <a:pPr lvl="2"/>
                <a:r>
                  <a:rPr lang="es-ES" dirty="0" smtClean="0"/>
                  <a:t>Módulo de coincidencias.</a:t>
                </a:r>
              </a:p>
              <a:p>
                <a:pPr lvl="2"/>
                <a:r>
                  <a:rPr lang="es-ES" dirty="0" err="1" smtClean="0"/>
                  <a:t>Gate</a:t>
                </a:r>
                <a:r>
                  <a:rPr lang="es-ES" dirty="0" smtClean="0"/>
                  <a:t> &amp; </a:t>
                </a:r>
                <a:r>
                  <a:rPr lang="es-ES" dirty="0" err="1" smtClean="0"/>
                  <a:t>Delay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Generator</a:t>
                </a:r>
                <a:r>
                  <a:rPr lang="es-ES" dirty="0" smtClean="0"/>
                  <a:t>.</a:t>
                </a:r>
              </a:p>
              <a:p>
                <a:r>
                  <a:rPr lang="es-ES" dirty="0" smtClean="0"/>
                  <a:t>MCA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0−5</m:t>
                            </m:r>
                          </m:e>
                        </m:d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endParaRPr lang="es-ES" dirty="0" smtClean="0"/>
              </a:p>
              <a:p>
                <a:pPr lvl="1"/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716016" y="1412776"/>
                <a:ext cx="4443854" cy="5040560"/>
              </a:xfrm>
              <a:blipFill rotWithShape="0">
                <a:blip r:embed="rId2"/>
                <a:stretch>
                  <a:fillRect l="-1509" t="-120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12776"/>
            <a:ext cx="8784976" cy="4977367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943590" y="2564904"/>
            <a:ext cx="6480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G&amp;D.</a:t>
            </a:r>
            <a:endParaRPr lang="es-ES" sz="1200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0112" y="1772816"/>
            <a:ext cx="6480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200" dirty="0" err="1" smtClean="0"/>
              <a:t>Amp</a:t>
            </a:r>
            <a:r>
              <a:rPr lang="es-ES" sz="1200" dirty="0" smtClean="0"/>
              <a:t>.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265914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Resultados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s-ES" dirty="0" smtClean="0"/>
                  <a:t>Sin coincidencia.</a:t>
                </a:r>
              </a:p>
              <a:p>
                <a:r>
                  <a:rPr lang="es-ES" dirty="0" smtClean="0"/>
                  <a:t>Sin control temperatura.</a:t>
                </a:r>
              </a:p>
              <a:p>
                <a:r>
                  <a:rPr lang="es-ES" dirty="0" smtClean="0"/>
                  <a:t>Normalización a sus respectivos tiempos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=154143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s-ES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246987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789" t="-1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36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Propiedades del tritio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854280"/>
          </a:xfrm>
        </p:spPr>
        <p:txBody>
          <a:bodyPr/>
          <a:lstStyle/>
          <a:p>
            <a:r>
              <a:rPr lang="es-ES" dirty="0" smtClean="0"/>
              <a:t>Tritio</a:t>
            </a:r>
            <a:endParaRPr lang="es-ES" dirty="0" smtClean="0"/>
          </a:p>
          <a:p>
            <a:pPr lvl="1"/>
            <a:r>
              <a:rPr lang="es-ES" dirty="0" smtClean="0"/>
              <a:t>Un protón</a:t>
            </a:r>
          </a:p>
          <a:p>
            <a:pPr lvl="1"/>
            <a:r>
              <a:rPr lang="es-ES" dirty="0" smtClean="0"/>
              <a:t>Dos neutrones</a:t>
            </a:r>
          </a:p>
          <a:p>
            <a:r>
              <a:rPr lang="es-ES" dirty="0" smtClean="0"/>
              <a:t>Principales canales de formación:</a:t>
            </a:r>
          </a:p>
          <a:p>
            <a:pPr marL="274320" lvl="1" indent="0">
              <a:buNone/>
            </a:pPr>
            <a:endParaRPr lang="es-ES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3501008"/>
            <a:ext cx="3092136" cy="170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9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Resultados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628800"/>
            <a:ext cx="8784976" cy="4752528"/>
          </a:xfrm>
        </p:spPr>
      </p:pic>
    </p:spTree>
    <p:extLst>
      <p:ext uri="{BB962C8B-B14F-4D97-AF65-F5344CB8AC3E}">
        <p14:creationId xmlns:p14="http://schemas.microsoft.com/office/powerpoint/2010/main" val="204431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Resultados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628800"/>
            <a:ext cx="8784976" cy="4752528"/>
          </a:xfrm>
        </p:spPr>
      </p:pic>
    </p:spTree>
    <p:extLst>
      <p:ext uri="{BB962C8B-B14F-4D97-AF65-F5344CB8AC3E}">
        <p14:creationId xmlns:p14="http://schemas.microsoft.com/office/powerpoint/2010/main" val="138930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Resultados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6026604" cy="5142312"/>
              </a:xfrm>
            </p:spPr>
            <p:txBody>
              <a:bodyPr/>
              <a:lstStyle/>
              <a:p>
                <a:r>
                  <a:rPr lang="es-ES" dirty="0" smtClean="0"/>
                  <a:t>Detección: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=13,2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±0,7)·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𝐵𝑞</m:t>
                    </m:r>
                  </m:oMath>
                </a14:m>
                <a:endParaRPr lang="es-ES" dirty="0" smtClean="0"/>
              </a:p>
              <a:p>
                <a:r>
                  <a:rPr lang="es-ES" dirty="0" smtClean="0"/>
                  <a:t>Estimación de la actividad:</a:t>
                </a:r>
              </a:p>
              <a:p>
                <a:pPr lvl="1"/>
                <a:r>
                  <a:rPr lang="es-ES" dirty="0" smtClean="0"/>
                  <a:t>Volumen fuente:</a:t>
                </a:r>
              </a:p>
              <a:p>
                <a:pPr lvl="2"/>
                <a:r>
                  <a:rPr lang="es-ES" dirty="0"/>
                  <a:t>Volumen de la fibra: </a:t>
                </a:r>
              </a:p>
              <a:p>
                <a:pPr marL="59436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0,5 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𝑚𝑚</m:t>
                              </m:r>
                            </m:e>
                          </m:d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·20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𝑐𝑚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=1,5708·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s-ES" dirty="0"/>
              </a:p>
              <a:p>
                <a:pPr lvl="2"/>
                <a:r>
                  <a:rPr lang="es-ES" dirty="0"/>
                  <a:t>Volumen de la  fuente + la fibra: </a:t>
                </a:r>
              </a:p>
              <a:p>
                <a:pPr marL="59436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+0,5 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𝑚𝑚</m:t>
                              </m:r>
                            </m:e>
                          </m:d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·20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𝑐𝑚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=1,6023·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s-ES" dirty="0"/>
              </a:p>
              <a:p>
                <a:pPr lvl="2"/>
                <a:r>
                  <a:rPr lang="es-ES" dirty="0"/>
                  <a:t>Volumen fuente:</a:t>
                </a:r>
              </a:p>
              <a:p>
                <a:pPr marL="59436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=3,1573·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s-ES" dirty="0"/>
              </a:p>
              <a:p>
                <a:pPr lvl="2"/>
                <a:r>
                  <a:rPr lang="es-ES" dirty="0"/>
                  <a:t>35 fibras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  <m:r>
                      <a:rPr lang="es-ES">
                        <a:latin typeface="Cambria Math" panose="02040503050406030204" pitchFamily="18" charset="0"/>
                      </a:rPr>
                      <m:t>=1,1050·</m:t>
                    </m:r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L</m:t>
                    </m:r>
                  </m:oMath>
                </a14:m>
                <a:r>
                  <a:rPr lang="es-ES" dirty="0"/>
                  <a:t> (aproximación</a:t>
                </a:r>
                <a:r>
                  <a:rPr lang="es-ES" dirty="0" smtClean="0"/>
                  <a:t>)</a:t>
                </a:r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6026604" cy="5142312"/>
              </a:xfrm>
              <a:blipFill rotWithShape="0">
                <a:blip r:embed="rId2"/>
                <a:stretch>
                  <a:fillRect l="-1113" t="-106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lipse 6"/>
          <p:cNvSpPr/>
          <p:nvPr/>
        </p:nvSpPr>
        <p:spPr>
          <a:xfrm>
            <a:off x="6840252" y="3566192"/>
            <a:ext cx="1368152" cy="1440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6948264" y="3670180"/>
            <a:ext cx="1152128" cy="123218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/>
          <p:cNvSpPr txBox="1"/>
          <p:nvPr/>
        </p:nvSpPr>
        <p:spPr>
          <a:xfrm>
            <a:off x="6436368" y="2983626"/>
            <a:ext cx="217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Sección transversal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8728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Resultados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142312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Preparación de la solución de agua </a:t>
                </a:r>
                <a:r>
                  <a:rPr lang="es-ES" dirty="0" err="1" smtClean="0"/>
                  <a:t>tritiada</a:t>
                </a:r>
                <a:r>
                  <a:rPr lang="es-ES" dirty="0" smtClean="0"/>
                  <a:t>:</a:t>
                </a:r>
              </a:p>
              <a:p>
                <a:pPr lvl="1"/>
                <a:r>
                  <a:rPr lang="es-ES" i="1" dirty="0">
                    <a:latin typeface="Cambria Math" panose="02040503050406030204" pitchFamily="18" charset="0"/>
                  </a:rPr>
                  <a:t>PTB (</a:t>
                </a:r>
                <a:r>
                  <a:rPr lang="es-ES" i="1" dirty="0" err="1">
                    <a:latin typeface="Cambria Math" panose="02040503050406030204" pitchFamily="18" charset="0"/>
                  </a:rPr>
                  <a:t>Physikalisch-Technische</a:t>
                </a:r>
                <a:r>
                  <a:rPr lang="es-ES" i="1" dirty="0">
                    <a:latin typeface="Cambria Math" panose="02040503050406030204" pitchFamily="18" charset="0"/>
                  </a:rPr>
                  <a:t> </a:t>
                </a:r>
                <a:r>
                  <a:rPr lang="es-ES" i="1" dirty="0" err="1">
                    <a:latin typeface="Cambria Math" panose="02040503050406030204" pitchFamily="18" charset="0"/>
                  </a:rPr>
                  <a:t>Bundasanstalt</a:t>
                </a:r>
                <a:r>
                  <a:rPr lang="es-ES" i="1" dirty="0">
                    <a:latin typeface="Cambria Math" panose="02040503050406030204" pitchFamily="18" charset="0"/>
                  </a:rPr>
                  <a:t>, </a:t>
                </a:r>
                <a:r>
                  <a:rPr lang="es-ES" i="1" dirty="0" err="1">
                    <a:latin typeface="Cambria Math" panose="02040503050406030204" pitchFamily="18" charset="0"/>
                  </a:rPr>
                  <a:t>Braunscheweig</a:t>
                </a:r>
                <a:r>
                  <a:rPr lang="es-ES" i="1" dirty="0">
                    <a:latin typeface="Cambria Math" panose="02040503050406030204" pitchFamily="18" charset="0"/>
                  </a:rPr>
                  <a:t> and </a:t>
                </a:r>
                <a:r>
                  <a:rPr lang="es-ES" i="1" dirty="0" err="1">
                    <a:latin typeface="Cambria Math" panose="02040503050406030204" pitchFamily="18" charset="0"/>
                  </a:rPr>
                  <a:t>Berlin</a:t>
                </a:r>
                <a:r>
                  <a:rPr lang="es-ES" i="1" dirty="0">
                    <a:latin typeface="Cambria Math" panose="02040503050406030204" pitchFamily="18" charset="0"/>
                  </a:rPr>
                  <a:t>), Alemania.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2,0169±0,0017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s-ES" dirty="0"/>
                  <a:t> de agua </a:t>
                </a:r>
                <a:r>
                  <a:rPr lang="es-ES" dirty="0" err="1"/>
                  <a:t>tritiada</a:t>
                </a:r>
                <a:r>
                  <a:rPr lang="es-ES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=26,8±0,6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𝑀𝐵𝑞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𝑒𝑥𝑒𝑛𝑡𝑎</m:t>
                    </m:r>
                  </m:oMath>
                </a14:m>
                <a:endParaRPr lang="es-ES" dirty="0"/>
              </a:p>
              <a:p>
                <a:pPr lvl="1"/>
                <a:r>
                  <a:rPr lang="es-ES" dirty="0"/>
                  <a:t>Disolución en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0,5 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s-ES" dirty="0"/>
                  <a:t> de agua </a:t>
                </a:r>
                <a:r>
                  <a:rPr lang="es-ES" dirty="0" err="1"/>
                  <a:t>hiperpura</a:t>
                </a:r>
                <a:r>
                  <a:rPr lang="es-ES" dirty="0"/>
                  <a:t> (LAREUX, Cáceres</a:t>
                </a:r>
                <a:r>
                  <a:rPr lang="es-ES" dirty="0" smtClean="0"/>
                  <a:t>).</a:t>
                </a:r>
              </a:p>
              <a:p>
                <a:r>
                  <a:rPr lang="es-ES" dirty="0" smtClean="0"/>
                  <a:t>Por tanto: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=108,11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𝑀𝐵𝑞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s-E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=11,996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𝑘𝐵𝑞</m:t>
                    </m:r>
                  </m:oMath>
                </a14:m>
                <a:endParaRPr lang="es-ES" dirty="0" smtClean="0"/>
              </a:p>
              <a:p>
                <a:pPr lvl="1"/>
                <a:r>
                  <a:rPr lang="es-ES" dirty="0" smtClean="0"/>
                  <a:t>Eficiencias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ɛ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=3,44%</m:t>
                    </m:r>
                  </m:oMath>
                </a14:m>
                <a:r>
                  <a:rPr lang="es-E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ɛ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𝑃𝑀𝑇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≈30% 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=123,03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𝐵𝑞</m:t>
                    </m:r>
                  </m:oMath>
                </a14:m>
                <a:endParaRPr lang="es-ES" b="0" dirty="0" smtClean="0"/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𝑡𝑒𝑜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=123,28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𝐵𝑞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;                                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𝑒𝑥𝑝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=0,013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𝐵𝑞</m:t>
                      </m:r>
                    </m:oMath>
                  </m:oMathPara>
                </a14:m>
                <a:endParaRPr lang="es-ES" b="0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142312"/>
              </a:xfrm>
              <a:blipFill rotWithShape="0">
                <a:blip r:embed="rId2"/>
                <a:stretch>
                  <a:fillRect l="-789" t="-11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8648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Resultados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142312"/>
              </a:xfrm>
            </p:spPr>
            <p:txBody>
              <a:bodyPr>
                <a:normAutofit/>
              </a:bodyPr>
              <a:lstStyle/>
              <a:p>
                <a:r>
                  <a:rPr lang="es-ES" b="0" dirty="0" smtClean="0"/>
                  <a:t>Resultado:</a:t>
                </a:r>
              </a:p>
              <a:p>
                <a:pPr marL="0" lvl="1" indent="0">
                  <a:buClr>
                    <a:schemeClr val="accent1"/>
                  </a:buClr>
                  <a:buSzPct val="85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𝑡𝑒𝑜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=123,28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𝐵𝑞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;                                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𝑒𝑥𝑝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=0,013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𝐵𝑞</m:t>
                      </m:r>
                    </m:oMath>
                  </m:oMathPara>
                </a14:m>
                <a:endParaRPr lang="es-ES" b="0" dirty="0" smtClean="0"/>
              </a:p>
              <a:p>
                <a:pPr marL="0" lvl="1" indent="0">
                  <a:buClr>
                    <a:schemeClr val="accent1"/>
                  </a:buClr>
                  <a:buSzPct val="85000"/>
                  <a:buNone/>
                </a:pPr>
                <a:r>
                  <a:rPr lang="es-ES" dirty="0"/>
                  <a:t>	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s-ES" dirty="0" smtClean="0"/>
                  <a:t> órdenes de magnitud menos.</a:t>
                </a:r>
                <a:endParaRPr lang="es-ES" b="0" dirty="0" smtClean="0"/>
              </a:p>
              <a:p>
                <a:r>
                  <a:rPr lang="es-ES" b="0" dirty="0" smtClean="0"/>
                  <a:t>Problema? </a:t>
                </a:r>
              </a:p>
              <a:p>
                <a:pPr lvl="1"/>
                <a:r>
                  <a:rPr lang="es-ES" dirty="0" smtClean="0"/>
                  <a:t>El ángulo sólido</a:t>
                </a:r>
                <a:endParaRPr lang="es-ES" b="0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142312"/>
              </a:xfrm>
              <a:blipFill rotWithShape="0">
                <a:blip r:embed="rId2"/>
                <a:stretch>
                  <a:fillRect l="-789" t="-11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Elipse 15"/>
          <p:cNvSpPr/>
          <p:nvPr/>
        </p:nvSpPr>
        <p:spPr>
          <a:xfrm>
            <a:off x="971600" y="4005064"/>
            <a:ext cx="2520280" cy="22322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8" name="Conector recto 17"/>
          <p:cNvCxnSpPr>
            <a:stCxn id="16" idx="0"/>
          </p:cNvCxnSpPr>
          <p:nvPr/>
        </p:nvCxnSpPr>
        <p:spPr>
          <a:xfrm>
            <a:off x="2231740" y="4005064"/>
            <a:ext cx="36004" cy="1296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>
            <a:endCxn id="16" idx="7"/>
          </p:cNvCxnSpPr>
          <p:nvPr/>
        </p:nvCxnSpPr>
        <p:spPr>
          <a:xfrm flipV="1">
            <a:off x="2267744" y="4331969"/>
            <a:ext cx="855050" cy="969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o 22"/>
          <p:cNvSpPr/>
          <p:nvPr/>
        </p:nvSpPr>
        <p:spPr>
          <a:xfrm>
            <a:off x="2051720" y="5085184"/>
            <a:ext cx="360040" cy="72008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/>
              <p:cNvSpPr txBox="1"/>
              <p:nvPr/>
            </p:nvSpPr>
            <p:spPr>
              <a:xfrm>
                <a:off x="2315419" y="4802668"/>
                <a:ext cx="192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4" name="CuadroTexto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419" y="4802668"/>
                <a:ext cx="192681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9032" r="-25806" b="-888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/>
              <p:cNvSpPr txBox="1"/>
              <p:nvPr/>
            </p:nvSpPr>
            <p:spPr>
              <a:xfrm>
                <a:off x="4427984" y="4193469"/>
                <a:ext cx="18767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unc>
                            <m:func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5" name="Cuadro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4193469"/>
                <a:ext cx="1876796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273" b="-888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/>
              <p:cNvSpPr txBox="1"/>
              <p:nvPr/>
            </p:nvSpPr>
            <p:spPr>
              <a:xfrm>
                <a:off x="4422116" y="4732965"/>
                <a:ext cx="2802819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Factor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unc>
                                <m:func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E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6" name="CuadroTex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116" y="4732965"/>
                <a:ext cx="2802819" cy="58432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762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3" grpId="0" animBg="1"/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Resultados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142312"/>
              </a:xfrm>
            </p:spPr>
            <p:txBody>
              <a:bodyPr>
                <a:normAutofit/>
              </a:bodyPr>
              <a:lstStyle/>
              <a:p>
                <a:r>
                  <a:rPr lang="es-ES" b="0" dirty="0" smtClean="0"/>
                  <a:t>Resultado:</a:t>
                </a:r>
              </a:p>
              <a:p>
                <a:pPr marL="0" lvl="1" indent="0">
                  <a:buClr>
                    <a:schemeClr val="accent1"/>
                  </a:buClr>
                  <a:buSzPct val="85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𝑡𝑒𝑜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=123,28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𝐵𝑞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;                                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𝑒𝑥𝑝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=0,013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𝐵𝑞</m:t>
                      </m:r>
                    </m:oMath>
                  </m:oMathPara>
                </a14:m>
                <a:endParaRPr lang="es-ES" b="0" dirty="0" smtClean="0"/>
              </a:p>
              <a:p>
                <a:pPr marL="0" lvl="1" indent="0">
                  <a:buClr>
                    <a:schemeClr val="accent1"/>
                  </a:buClr>
                  <a:buSzPct val="85000"/>
                  <a:buNone/>
                </a:pPr>
                <a:r>
                  <a:rPr lang="es-ES" dirty="0"/>
                  <a:t>	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s-ES" dirty="0" smtClean="0"/>
                  <a:t> órdenes de magnitud menos.</a:t>
                </a:r>
                <a:endParaRPr lang="es-ES" b="0" dirty="0" smtClean="0"/>
              </a:p>
              <a:p>
                <a:r>
                  <a:rPr lang="es-ES" b="0" dirty="0" smtClean="0"/>
                  <a:t>Problema? </a:t>
                </a:r>
              </a:p>
              <a:p>
                <a:pPr lvl="1"/>
                <a:r>
                  <a:rPr lang="es-ES" dirty="0" smtClean="0"/>
                  <a:t>El ángulo sólido</a:t>
                </a:r>
                <a:endParaRPr lang="es-ES" b="0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142312"/>
              </a:xfrm>
              <a:blipFill rotWithShape="0">
                <a:blip r:embed="rId2"/>
                <a:stretch>
                  <a:fillRect l="-789" t="-11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ángulo 3"/>
          <p:cNvSpPr/>
          <p:nvPr/>
        </p:nvSpPr>
        <p:spPr>
          <a:xfrm>
            <a:off x="1619672" y="3717032"/>
            <a:ext cx="720080" cy="25202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8" name="Conector recto 7"/>
          <p:cNvCxnSpPr/>
          <p:nvPr/>
        </p:nvCxnSpPr>
        <p:spPr>
          <a:xfrm flipH="1">
            <a:off x="1187624" y="3717032"/>
            <a:ext cx="432048" cy="1296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H="1" flipV="1">
            <a:off x="1187624" y="5013176"/>
            <a:ext cx="452579" cy="1211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/>
          <p:cNvSpPr/>
          <p:nvPr/>
        </p:nvSpPr>
        <p:spPr>
          <a:xfrm>
            <a:off x="4193672" y="3713281"/>
            <a:ext cx="720080" cy="25202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Conector recto 11"/>
          <p:cNvCxnSpPr/>
          <p:nvPr/>
        </p:nvCxnSpPr>
        <p:spPr>
          <a:xfrm flipH="1">
            <a:off x="3851920" y="3713281"/>
            <a:ext cx="3417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H="1" flipV="1">
            <a:off x="3851920" y="3713280"/>
            <a:ext cx="341752" cy="2515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/>
              <p:cNvSpPr txBox="1"/>
              <p:nvPr/>
            </p:nvSpPr>
            <p:spPr>
              <a:xfrm>
                <a:off x="5818910" y="3525922"/>
                <a:ext cx="2802819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Factor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unc>
                                <m:func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E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6" name="Cuadro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910" y="3525922"/>
                <a:ext cx="2802819" cy="58432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ángulo 16"/>
          <p:cNvSpPr/>
          <p:nvPr/>
        </p:nvSpPr>
        <p:spPr>
          <a:xfrm>
            <a:off x="4427984" y="3573016"/>
            <a:ext cx="310238" cy="14026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/>
              <p:cNvSpPr txBox="1"/>
              <p:nvPr/>
            </p:nvSpPr>
            <p:spPr>
              <a:xfrm>
                <a:off x="1385360" y="4874676"/>
                <a:ext cx="2798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8" name="Cuadro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360" y="4874676"/>
                <a:ext cx="27982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7391" r="-8696" b="-1777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Forma libre 21"/>
          <p:cNvSpPr/>
          <p:nvPr/>
        </p:nvSpPr>
        <p:spPr>
          <a:xfrm>
            <a:off x="1262130" y="4816699"/>
            <a:ext cx="123230" cy="450760"/>
          </a:xfrm>
          <a:custGeom>
            <a:avLst/>
            <a:gdLst>
              <a:gd name="connsiteX0" fmla="*/ 0 w 74356"/>
              <a:gd name="connsiteY0" fmla="*/ 0 h 450760"/>
              <a:gd name="connsiteX1" fmla="*/ 0 w 74356"/>
              <a:gd name="connsiteY1" fmla="*/ 450760 h 450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356" h="450760">
                <a:moveTo>
                  <a:pt x="0" y="0"/>
                </a:moveTo>
                <a:cubicBezTo>
                  <a:pt x="64394" y="169571"/>
                  <a:pt x="128789" y="339143"/>
                  <a:pt x="0" y="45076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Forma libre 23"/>
          <p:cNvSpPr/>
          <p:nvPr/>
        </p:nvSpPr>
        <p:spPr>
          <a:xfrm flipH="1" flipV="1">
            <a:off x="3851920" y="3719105"/>
            <a:ext cx="191319" cy="214621"/>
          </a:xfrm>
          <a:custGeom>
            <a:avLst/>
            <a:gdLst>
              <a:gd name="connsiteX0" fmla="*/ 221012 w 221012"/>
              <a:gd name="connsiteY0" fmla="*/ 0 h 193183"/>
              <a:gd name="connsiteX1" fmla="*/ 2071 w 221012"/>
              <a:gd name="connsiteY1" fmla="*/ 193183 h 193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1012" h="193183">
                <a:moveTo>
                  <a:pt x="221012" y="0"/>
                </a:moveTo>
                <a:cubicBezTo>
                  <a:pt x="101882" y="45076"/>
                  <a:pt x="-17247" y="90152"/>
                  <a:pt x="2071" y="19318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/>
              <p:cNvSpPr txBox="1"/>
              <p:nvPr/>
            </p:nvSpPr>
            <p:spPr>
              <a:xfrm>
                <a:off x="3967713" y="3877171"/>
                <a:ext cx="2798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5" name="Cuadro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713" y="3877171"/>
                <a:ext cx="279820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9565" r="-6522" b="-2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/>
              <p:cNvSpPr txBox="1"/>
              <p:nvPr/>
            </p:nvSpPr>
            <p:spPr>
              <a:xfrm>
                <a:off x="7220319" y="4342545"/>
                <a:ext cx="711157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6" name="CuadroTex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319" y="4342545"/>
                <a:ext cx="711157" cy="51860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uadroTexto 27"/>
              <p:cNvSpPr txBox="1"/>
              <p:nvPr/>
            </p:nvSpPr>
            <p:spPr>
              <a:xfrm>
                <a:off x="6115106" y="5270752"/>
                <a:ext cx="23498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𝑐𝑚</m:t>
                          </m:r>
                        </m:e>
                      </m:d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=3,12·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8" name="Cuadro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106" y="5270752"/>
                <a:ext cx="2349874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1813" t="-2222" r="-518" b="-1777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ector recto 28"/>
          <p:cNvCxnSpPr/>
          <p:nvPr/>
        </p:nvCxnSpPr>
        <p:spPr>
          <a:xfrm flipH="1" flipV="1">
            <a:off x="4419631" y="3709528"/>
            <a:ext cx="134081" cy="655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/>
          <p:cNvCxnSpPr/>
          <p:nvPr/>
        </p:nvCxnSpPr>
        <p:spPr>
          <a:xfrm flipV="1">
            <a:off x="4568952" y="3718371"/>
            <a:ext cx="156858" cy="624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/>
          <p:cNvCxnSpPr/>
          <p:nvPr/>
        </p:nvCxnSpPr>
        <p:spPr>
          <a:xfrm flipV="1">
            <a:off x="4553712" y="3703583"/>
            <a:ext cx="15240" cy="661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uadroTexto 35"/>
              <p:cNvSpPr txBox="1"/>
              <p:nvPr/>
            </p:nvSpPr>
            <p:spPr>
              <a:xfrm>
                <a:off x="4687653" y="3898816"/>
                <a:ext cx="2851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6" name="CuadroTexto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653" y="3898816"/>
                <a:ext cx="285143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9149" r="-6383" b="-1777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514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24" grpId="0" animBg="1"/>
      <p:bldP spid="25" grpId="0"/>
      <p:bldP spid="3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Resultados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s-ES" dirty="0" smtClean="0"/>
                  <a:t>Comprobación con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𝐶𝑒𝑠𝑖𝑜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−137</m:t>
                    </m:r>
                  </m:oMath>
                </a14:m>
                <a:r>
                  <a:rPr lang="es-ES" dirty="0" smtClean="0"/>
                  <a:t>:</a:t>
                </a:r>
              </a:p>
              <a:p>
                <a:r>
                  <a:rPr lang="es-ES" dirty="0" smtClean="0"/>
                  <a:t>Actividad: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𝐶𝑖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≈1,11·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𝐵𝑞</m:t>
                    </m:r>
                  </m:oMath>
                </a14:m>
                <a:endParaRPr lang="es-ES" dirty="0" smtClean="0"/>
              </a:p>
              <a:p>
                <a:r>
                  <a:rPr lang="es-ES" dirty="0" smtClean="0"/>
                  <a:t>Actividad que aspiramos detectar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=99,9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𝐵𝑞</m:t>
                    </m:r>
                  </m:oMath>
                </a14:m>
                <a:r>
                  <a:rPr lang="es-ES" dirty="0" smtClean="0"/>
                  <a:t> </a:t>
                </a:r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789" t="-1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120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Resultados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08" y="1628800"/>
            <a:ext cx="8564743" cy="462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9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Resultados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32" y="1628800"/>
            <a:ext cx="8656640" cy="454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20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Resultados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842248" cy="4572000"/>
              </a:xfrm>
            </p:spPr>
            <p:txBody>
              <a:bodyPr/>
              <a:lstStyle/>
              <a:p>
                <a:r>
                  <a:rPr lang="es-ES" dirty="0" smtClean="0"/>
                  <a:t>Actividad </a:t>
                </a:r>
                <a:r>
                  <a:rPr lang="es-ES" dirty="0"/>
                  <a:t>experimental</a:t>
                </a:r>
                <a:r>
                  <a:rPr lang="es-ES" dirty="0" smtClean="0"/>
                  <a:t>:</a:t>
                </a:r>
                <a14:m>
                  <m:oMath xmlns:m="http://schemas.openxmlformats.org/officeDocument/2006/math">
                    <m:r>
                      <a:rPr lang="es-E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30,5±0,2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·</m:t>
                    </m:r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𝐵𝑞</m:t>
                    </m:r>
                  </m:oMath>
                </a14:m>
                <a:endParaRPr lang="es-ES" dirty="0" smtClean="0"/>
              </a:p>
              <a:p>
                <a:r>
                  <a:rPr lang="es-ES" dirty="0" smtClean="0"/>
                  <a:t>Ángulo </a:t>
                </a:r>
                <a:r>
                  <a:rPr lang="es-ES" dirty="0" smtClean="0"/>
                  <a:t>sólido:</a:t>
                </a:r>
              </a:p>
              <a:p>
                <a:endParaRPr lang="es-ES" dirty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842248" cy="4572000"/>
              </a:xfrm>
              <a:blipFill rotWithShape="0">
                <a:blip r:embed="rId2"/>
                <a:stretch>
                  <a:fillRect l="-759" t="-12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ángulo 3"/>
          <p:cNvSpPr/>
          <p:nvPr/>
        </p:nvSpPr>
        <p:spPr>
          <a:xfrm>
            <a:off x="503549" y="3068960"/>
            <a:ext cx="504056" cy="24482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/>
          <p:cNvSpPr/>
          <p:nvPr/>
        </p:nvSpPr>
        <p:spPr>
          <a:xfrm>
            <a:off x="2879813" y="3068960"/>
            <a:ext cx="504056" cy="24482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Arco de bloque 5"/>
          <p:cNvSpPr/>
          <p:nvPr/>
        </p:nvSpPr>
        <p:spPr>
          <a:xfrm rot="10800000">
            <a:off x="503549" y="4641688"/>
            <a:ext cx="2880320" cy="1769384"/>
          </a:xfrm>
          <a:prstGeom prst="blockArc">
            <a:avLst>
              <a:gd name="adj1" fmla="val 10800000"/>
              <a:gd name="adj2" fmla="val 48774"/>
              <a:gd name="adj3" fmla="val 300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611560" y="2852936"/>
            <a:ext cx="288033" cy="21602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2987824" y="2852936"/>
            <a:ext cx="288033" cy="21602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>
            <a:off x="1583668" y="5733256"/>
            <a:ext cx="720080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Conector recto 10"/>
          <p:cNvCxnSpPr>
            <a:endCxn id="9" idx="0"/>
          </p:cNvCxnSpPr>
          <p:nvPr/>
        </p:nvCxnSpPr>
        <p:spPr>
          <a:xfrm>
            <a:off x="899593" y="3068960"/>
            <a:ext cx="1044115" cy="2664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>
            <a:endCxn id="9" idx="0"/>
          </p:cNvCxnSpPr>
          <p:nvPr/>
        </p:nvCxnSpPr>
        <p:spPr>
          <a:xfrm>
            <a:off x="611560" y="3023713"/>
            <a:ext cx="1332148" cy="2709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Marcador de contenido 2"/>
              <p:cNvSpPr txBox="1">
                <a:spLocks/>
              </p:cNvSpPr>
              <p:nvPr/>
            </p:nvSpPr>
            <p:spPr>
              <a:xfrm>
                <a:off x="4130413" y="2420888"/>
                <a:ext cx="4917965" cy="5142312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7432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/>
                  <a:buChar char=""/>
                  <a:defRPr kumimoji="0"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75000"/>
                  <a:buFont typeface="Wingdings 2"/>
                  <a:buChar char="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70000"/>
                  <a:buFont typeface="Wingdings"/>
                  <a:buChar char=""/>
                  <a:defRPr kumimoji="0"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FontTx/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1">
                      <a:shade val="75000"/>
                    </a:schemeClr>
                  </a:buClr>
                  <a:buSzPct val="90000"/>
                  <a:buChar char="•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03120" indent="-182880" algn="l" rtl="0" eaLnBrk="1" latinLnBrk="0" hangingPunct="1">
                  <a:spcBef>
                    <a:spcPct val="20000"/>
                  </a:spcBef>
                  <a:buClr>
                    <a:schemeClr val="accent4">
                      <a:shade val="75000"/>
                    </a:schemeClr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377440" indent="-182880" algn="l" rtl="0" eaLnBrk="1" latinLnBrk="0" hangingPunct="1">
                  <a:spcBef>
                    <a:spcPct val="20000"/>
                  </a:spcBef>
                  <a:buClr>
                    <a:schemeClr val="accent2">
                      <a:shade val="75000"/>
                    </a:schemeClr>
                  </a:buClr>
                  <a:buSzPct val="90000"/>
                  <a:buChar char="•"/>
                  <a:defRPr kumimoji="0" sz="1400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ES" dirty="0" smtClean="0"/>
                  <a:t>Distancias:</a:t>
                </a:r>
              </a:p>
              <a:p>
                <a:pPr lvl="1"/>
                <a:r>
                  <a:rPr lang="es-ES" dirty="0"/>
                  <a:t>Vertical: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6 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𝑐𝑚</m:t>
                    </m:r>
                  </m:oMath>
                </a14:m>
                <a:endParaRPr lang="es-ES" dirty="0"/>
              </a:p>
              <a:p>
                <a:pPr lvl="1"/>
                <a:r>
                  <a:rPr lang="es-ES" dirty="0"/>
                  <a:t>Horizontal: 2,5 cm </a:t>
                </a:r>
              </a:p>
              <a:p>
                <a:pPr lvl="1"/>
                <a:r>
                  <a:rPr lang="es-ES" dirty="0"/>
                  <a:t>Anchura orificio: 1 </a:t>
                </a:r>
                <a:r>
                  <a:rPr lang="es-ES" dirty="0" smtClean="0"/>
                  <a:t>cm</a:t>
                </a:r>
              </a:p>
              <a:p>
                <a:r>
                  <a:rPr lang="es-ES" dirty="0" smtClean="0"/>
                  <a:t>Factor: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=2,845·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s-ES" dirty="0" smtClean="0"/>
              </a:p>
              <a:p>
                <a:r>
                  <a:rPr lang="es-ES" dirty="0" smtClean="0"/>
                  <a:t>Actividad teórica: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𝑡𝑒𝑜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=99,9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𝐵𝑞</m:t>
                      </m:r>
                    </m:oMath>
                  </m:oMathPara>
                </a14:m>
                <a:endParaRPr lang="es-E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𝑡𝑒𝑜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=2,8,4·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𝐵𝑞</m:t>
                      </m:r>
                    </m:oMath>
                  </m:oMathPara>
                </a14:m>
                <a:endParaRPr lang="es-ES" b="0" dirty="0" smtClean="0"/>
              </a:p>
            </p:txBody>
          </p:sp>
        </mc:Choice>
        <mc:Fallback>
          <p:sp>
            <p:nvSpPr>
              <p:cNvPr id="14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413" y="2420888"/>
                <a:ext cx="4917965" cy="5142312"/>
              </a:xfrm>
              <a:prstGeom prst="rect">
                <a:avLst/>
              </a:prstGeom>
              <a:blipFill rotWithShape="0">
                <a:blip r:embed="rId3"/>
                <a:stretch>
                  <a:fillRect l="-1365" t="-118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2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Propiedades del tritio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ES" dirty="0" smtClean="0"/>
                  <a:t>Tritio: </a:t>
                </a:r>
              </a:p>
              <a:p>
                <a:pPr lvl="1"/>
                <a:r>
                  <a:rPr lang="es-ES" dirty="0" smtClean="0"/>
                  <a:t>Elemento radiactivo.</a:t>
                </a:r>
                <a:endParaRPr lang="es-ES" dirty="0"/>
              </a:p>
              <a:p>
                <a:pPr lvl="1"/>
                <a:r>
                  <a:rPr lang="es-ES" dirty="0"/>
                  <a:t>T=12,32 </a:t>
                </a:r>
                <a:r>
                  <a:rPr lang="es-ES" dirty="0" smtClean="0"/>
                  <a:t>años.</a:t>
                </a:r>
                <a:endParaRPr lang="es-ES" dirty="0"/>
              </a:p>
              <a:p>
                <a:pPr lvl="1"/>
                <a:r>
                  <a:rPr lang="es-ES" dirty="0"/>
                  <a:t>Emisor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s-E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+ </m:t>
                        </m:r>
                        <m:sSup>
                          <m:sSupPr>
                            <m:ctrlPr>
                              <a:rPr lang="es-E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 dirty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E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s-ES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i="1" dirty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acc>
                          </m:e>
                          <m:sub>
                            <m:r>
                              <a:rPr lang="es-ES" i="1" dirty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e>
                    </m:d>
                  </m:oMath>
                </a14:m>
                <a:endParaRPr lang="es-ES" dirty="0" smtClean="0"/>
              </a:p>
              <a:p>
                <a:pPr marL="274320" lvl="1" indent="0">
                  <a:buNone/>
                </a:pPr>
                <a:endParaRPr lang="es-E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dirty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ES" i="1" dirty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s-ES" i="1" dirty="0">
                          <a:latin typeface="Cambria Math" panose="02040503050406030204" pitchFamily="18" charset="0"/>
                        </a:rPr>
                        <m:t>𝐻𝑒</m:t>
                      </m:r>
                      <m:r>
                        <a:rPr lang="es-ES" i="1" dirty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s-E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E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s-ES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s-E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i="1" dirty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</m:acc>
                        </m:e>
                        <m:sub>
                          <m:r>
                            <a:rPr lang="es-ES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274320" lvl="1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endParaRPr lang="es-E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789" t="-1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132856"/>
            <a:ext cx="5688632" cy="415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3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81481E-6 L -0.00486 -0.2986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" y="-1493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Simulaciones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7006552" cy="5070304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Detector:</a:t>
                </a:r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endParaRPr lang="es-ES" dirty="0" smtClean="0"/>
              </a:p>
              <a:p>
                <a:r>
                  <a:rPr lang="es-ES" dirty="0" smtClean="0"/>
                  <a:t>Simulación </a:t>
                </a:r>
                <a:r>
                  <a:rPr lang="es-ES" dirty="0"/>
                  <a:t>fuente efectiva (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50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s-ES" dirty="0"/>
                  <a:t>)</a:t>
                </a:r>
              </a:p>
              <a:p>
                <a:endParaRPr lang="es-ES" dirty="0" smtClean="0"/>
              </a:p>
              <a:p>
                <a:pPr marL="0" indent="0">
                  <a:buNone/>
                </a:pPr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7006552" cy="5070304"/>
              </a:xfrm>
              <a:blipFill rotWithShape="0">
                <a:blip r:embed="rId2"/>
                <a:stretch>
                  <a:fillRect l="-957" t="-1203" b="-72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" y="2204864"/>
            <a:ext cx="3589807" cy="35283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contenido 2"/>
              <p:cNvSpPr txBox="1">
                <a:spLocks/>
              </p:cNvSpPr>
              <p:nvPr/>
            </p:nvSpPr>
            <p:spPr>
              <a:xfrm>
                <a:off x="3707904" y="1527048"/>
                <a:ext cx="5616624" cy="5330952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7432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/>
                  <a:buChar char=""/>
                  <a:defRPr kumimoji="0"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75000"/>
                  <a:buFont typeface="Wingdings 2"/>
                  <a:buChar char="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70000"/>
                  <a:buFont typeface="Wingdings"/>
                  <a:buChar char=""/>
                  <a:defRPr kumimoji="0"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FontTx/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1">
                      <a:shade val="75000"/>
                    </a:schemeClr>
                  </a:buClr>
                  <a:buSzPct val="90000"/>
                  <a:buChar char="•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03120" indent="-182880" algn="l" rtl="0" eaLnBrk="1" latinLnBrk="0" hangingPunct="1">
                  <a:spcBef>
                    <a:spcPct val="20000"/>
                  </a:spcBef>
                  <a:buClr>
                    <a:schemeClr val="accent4">
                      <a:shade val="75000"/>
                    </a:schemeClr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377440" indent="-182880" algn="l" rtl="0" eaLnBrk="1" latinLnBrk="0" hangingPunct="1">
                  <a:spcBef>
                    <a:spcPct val="20000"/>
                  </a:spcBef>
                  <a:buClr>
                    <a:schemeClr val="accent2">
                      <a:shade val="75000"/>
                    </a:schemeClr>
                  </a:buClr>
                  <a:buSzPct val="90000"/>
                  <a:buChar char="•"/>
                  <a:defRPr kumimoji="0" sz="1400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ES" dirty="0" smtClean="0"/>
                  <a:t>Geometría:</a:t>
                </a:r>
              </a:p>
              <a:p>
                <a:pPr lvl="1"/>
                <a:r>
                  <a:rPr lang="es-ES" dirty="0" smtClean="0"/>
                  <a:t>Cilindro de teflón: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=2,5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𝑐𝑚</m:t>
                    </m:r>
                  </m:oMath>
                </a14:m>
                <a:endParaRPr lang="es-E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=3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𝑐𝑚</m:t>
                    </m:r>
                  </m:oMath>
                </a14:m>
                <a:endParaRPr lang="es-ES" dirty="0"/>
              </a:p>
              <a:p>
                <a:pPr lvl="2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𝐿𝑜𝑛𝑔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=80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𝑐𝑚</m:t>
                    </m:r>
                  </m:oMath>
                </a14:m>
                <a:endParaRPr lang="es-E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=1,1781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s-ES" dirty="0" smtClean="0"/>
              </a:p>
              <a:p>
                <a:pPr lvl="1"/>
                <a:r>
                  <a:rPr lang="es-ES" dirty="0" smtClean="0"/>
                  <a:t>60 Fibras </a:t>
                </a:r>
                <a:r>
                  <a:rPr lang="es-ES" dirty="0" err="1" smtClean="0"/>
                  <a:t>centelleadoras</a:t>
                </a:r>
                <a:r>
                  <a:rPr lang="es-ES" dirty="0" smtClean="0"/>
                  <a:t> (BCF-12)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𝐿𝑜𝑛𝑔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=60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𝑐𝑚</m:t>
                    </m:r>
                  </m:oMath>
                </a14:m>
                <a:endParaRPr lang="es-ES" dirty="0" smtClean="0"/>
              </a:p>
              <a:p>
                <a:pPr lvl="2"/>
                <a:r>
                  <a:rPr lang="es-ES" dirty="0" smtClean="0"/>
                  <a:t>Tres círculos: (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6, 12 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 18 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r>
                  <a:rPr lang="es-ES" dirty="0" smtClean="0"/>
                  <a:t>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𝑖𝑛𝑡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1,1498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s-ES" dirty="0"/>
              </a:p>
              <a:p>
                <a:pPr lvl="1"/>
                <a:r>
                  <a:rPr lang="es-ES" dirty="0" smtClean="0"/>
                  <a:t>Cuarzo (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10 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𝑐𝑚</m:t>
                    </m:r>
                  </m:oMath>
                </a14:m>
                <a:r>
                  <a:rPr lang="es-ES" dirty="0" smtClean="0"/>
                  <a:t>): </a:t>
                </a:r>
                <a:r>
                  <a:rPr lang="es-ES" dirty="0" err="1" smtClean="0"/>
                  <a:t>PMTs</a:t>
                </a:r>
                <a:r>
                  <a:rPr lang="es-ES" dirty="0" smtClean="0"/>
                  <a:t>/</a:t>
                </a:r>
                <a:r>
                  <a:rPr lang="es-ES" dirty="0" err="1" smtClean="0"/>
                  <a:t>SiPM</a:t>
                </a:r>
                <a:endParaRPr lang="es-ES" dirty="0" smtClean="0"/>
              </a:p>
            </p:txBody>
          </p:sp>
        </mc:Choice>
        <mc:Fallback xmlns="">
          <p:sp>
            <p:nvSpPr>
              <p:cNvPr id="5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1527048"/>
                <a:ext cx="5616624" cy="5330952"/>
              </a:xfrm>
              <a:prstGeom prst="rect">
                <a:avLst/>
              </a:prstGeom>
              <a:blipFill rotWithShape="0">
                <a:blip r:embed="rId4"/>
                <a:stretch>
                  <a:fillRect l="-1085" t="-114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uadroTexto 5"/>
          <p:cNvSpPr txBox="1"/>
          <p:nvPr/>
        </p:nvSpPr>
        <p:spPr>
          <a:xfrm rot="19997349">
            <a:off x="1557604" y="3168465"/>
            <a:ext cx="54413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smtClean="0">
                <a:solidFill>
                  <a:srgbClr val="FF0000"/>
                </a:solidFill>
              </a:rPr>
              <a:t>INACABADA</a:t>
            </a:r>
            <a:r>
              <a:rPr lang="es-ES" sz="6000" dirty="0" smtClean="0"/>
              <a:t> </a:t>
            </a:r>
            <a:endParaRPr lang="es-ES" sz="6000" dirty="0"/>
          </a:p>
        </p:txBody>
      </p:sp>
    </p:spTree>
    <p:extLst>
      <p:ext uri="{BB962C8B-B14F-4D97-AF65-F5344CB8AC3E}">
        <p14:creationId xmlns:p14="http://schemas.microsoft.com/office/powerpoint/2010/main" val="374851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Simulaciones (10000 eventos)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Histograma energético de los electrones del Tritio: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86" y="2119225"/>
            <a:ext cx="8548566" cy="419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8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Simulaciones (10000 eventos)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Histograma energético de los electrones del Tritio: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2060848"/>
            <a:ext cx="4140398" cy="43596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780" y="2060848"/>
            <a:ext cx="4536504" cy="435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33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Simulaciones (10000 eventos)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Histograma posición eje X evento en fibra: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2060848"/>
            <a:ext cx="8503920" cy="409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3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Simulaciones (10000 eventos)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Histograma posición eje Y evento en fibra: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060849"/>
            <a:ext cx="8440616" cy="419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Simulaciones (10000 eventos)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Histograma posición eje Z evento en fibra: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03" y="2132856"/>
            <a:ext cx="8531149" cy="407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5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Simulaciones (10000 eventos)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Histograma eventos en cada fibra: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2155764"/>
            <a:ext cx="8503920" cy="409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0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Simulaciones (10000 eventos)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Histograma energético  de eventos en el agua: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2060848"/>
            <a:ext cx="8534400" cy="409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6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Simulaciones (10000 eventos)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Histograma energético  de eventos en el agua: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2060848"/>
            <a:ext cx="4157028" cy="43596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780" y="2060848"/>
            <a:ext cx="4536504" cy="435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17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Simulaciones (10000 eventos)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Histograma profundidad de eventos en el agua</a:t>
            </a:r>
            <a:r>
              <a:rPr lang="es-ES" dirty="0" smtClean="0"/>
              <a:t>: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2189217"/>
            <a:ext cx="8534400" cy="34952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uadroTexto 5"/>
              <p:cNvSpPr txBox="1"/>
              <p:nvPr/>
            </p:nvSpPr>
            <p:spPr>
              <a:xfrm>
                <a:off x="3036000" y="5784186"/>
                <a:ext cx="3065903" cy="4145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type m:val="skw"/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000" y="5784186"/>
                <a:ext cx="3065903" cy="414537"/>
              </a:xfrm>
              <a:prstGeom prst="rect">
                <a:avLst/>
              </a:prstGeom>
              <a:blipFill rotWithShape="0">
                <a:blip r:embed="rId3"/>
                <a:stretch>
                  <a:fillRect t="-130882" r="-2783" b="-21323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6418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Propiedades del tritio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998296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Tritio:		 </a:t>
                </a:r>
                <a14:m>
                  <m:oMath xmlns:m="http://schemas.openxmlformats.org/officeDocument/2006/math">
                    <m:r>
                      <a:rPr lang="es-E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i="1" dirty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s-ES" i="1" dirty="0">
                        <a:latin typeface="Cambria Math" panose="02040503050406030204" pitchFamily="18" charset="0"/>
                      </a:rPr>
                      <m:t>𝐻𝑒</m:t>
                    </m:r>
                    <m:r>
                      <a:rPr lang="es-ES" i="1" dirty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s-E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s-ES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s-E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i="1" dirty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e>
                      <m:sub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274320" lvl="1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endParaRPr lang="es-E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998296"/>
              </a:xfrm>
              <a:blipFill rotWithShape="0">
                <a:blip r:embed="rId2"/>
                <a:stretch>
                  <a:fillRect l="-789" t="-109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contenido 2"/>
              <p:cNvSpPr txBox="1">
                <a:spLocks/>
              </p:cNvSpPr>
              <p:nvPr/>
            </p:nvSpPr>
            <p:spPr>
              <a:xfrm>
                <a:off x="5194670" y="2060848"/>
                <a:ext cx="3949330" cy="4104456"/>
              </a:xfrm>
              <a:prstGeom prst="rect">
                <a:avLst/>
              </a:prstGeom>
            </p:spPr>
            <p:txBody>
              <a:bodyPr vert="horz">
                <a:normAutofit fontScale="92500" lnSpcReduction="200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7432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/>
                  <a:buChar char=""/>
                  <a:defRPr kumimoji="0"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75000"/>
                  <a:buFont typeface="Wingdings 2"/>
                  <a:buChar char="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70000"/>
                  <a:buFont typeface="Wingdings"/>
                  <a:buChar char=""/>
                  <a:defRPr kumimoji="0"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FontTx/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1">
                      <a:shade val="75000"/>
                    </a:schemeClr>
                  </a:buClr>
                  <a:buSzPct val="90000"/>
                  <a:buChar char="•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03120" indent="-182880" algn="l" rtl="0" eaLnBrk="1" latinLnBrk="0" hangingPunct="1">
                  <a:spcBef>
                    <a:spcPct val="20000"/>
                  </a:spcBef>
                  <a:buClr>
                    <a:schemeClr val="accent4">
                      <a:shade val="75000"/>
                    </a:schemeClr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377440" indent="-182880" algn="l" rtl="0" eaLnBrk="1" latinLnBrk="0" hangingPunct="1">
                  <a:spcBef>
                    <a:spcPct val="20000"/>
                  </a:spcBef>
                  <a:buClr>
                    <a:schemeClr val="accent2">
                      <a:shade val="75000"/>
                    </a:schemeClr>
                  </a:buClr>
                  <a:buSzPct val="90000"/>
                  <a:buChar char="•"/>
                  <a:defRPr kumimoji="0" sz="1400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ES" dirty="0" smtClean="0"/>
                  <a:t>He estado excitado.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𝐻</m:t>
                    </m:r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𝐻𝑒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s-E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𝑅𝑎𝑦𝑜𝑠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s-ES" dirty="0" smtClean="0"/>
              </a:p>
              <a:p>
                <a:r>
                  <a:rPr lang="es-ES" dirty="0" err="1" smtClean="0"/>
                  <a:t>End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point</a:t>
                </a:r>
                <a:r>
                  <a:rPr lang="es-ES" dirty="0" smtClean="0"/>
                  <a:t> 18,6 </a:t>
                </a:r>
                <a:r>
                  <a:rPr lang="es-ES" dirty="0" err="1" smtClean="0"/>
                  <a:t>keV</a:t>
                </a:r>
                <a:endParaRPr lang="es-ES" dirty="0" smtClean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s-ES" b="0" i="1" smtClean="0">
                        <a:latin typeface="Cambria Math" panose="02040503050406030204" pitchFamily="18" charset="0"/>
                      </a:rPr>
                      <m:t>≈5,7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𝑘𝑒𝑉</m:t>
                    </m:r>
                  </m:oMath>
                </a14:m>
                <a:endParaRPr lang="es-ES" b="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4,5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𝑘𝑒𝑉</m:t>
                    </m:r>
                  </m:oMath>
                </a14:m>
                <a:endParaRPr lang="es-ES" dirty="0" smtClean="0"/>
              </a:p>
              <a:p>
                <a:r>
                  <a:rPr lang="es-ES" dirty="0" smtClean="0"/>
                  <a:t>Energía de radiación más pequeña.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𝑎𝑖𝑟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≈3−5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s-ES" b="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𝑠𝑜𝑙𝑖𝑑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s-ES" dirty="0"/>
              </a:p>
              <a:p>
                <a:endParaRPr lang="es-ES" dirty="0" smtClean="0"/>
              </a:p>
              <a:p>
                <a:pPr lvl="1"/>
                <a:endParaRPr lang="es-ES" i="1" dirty="0" smtClean="0">
                  <a:latin typeface="Cambria Math" panose="02040503050406030204" pitchFamily="18" charset="0"/>
                </a:endParaRPr>
              </a:p>
              <a:p>
                <a:endParaRPr lang="es-E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670" y="2060848"/>
                <a:ext cx="3949330" cy="4104456"/>
              </a:xfrm>
              <a:prstGeom prst="rect">
                <a:avLst/>
              </a:prstGeom>
              <a:blipFill rotWithShape="0">
                <a:blip r:embed="rId3"/>
                <a:stretch>
                  <a:fillRect l="-1235" t="-297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88" y="2008227"/>
            <a:ext cx="4752782" cy="430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1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Simulaciones (10000 eventos)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Histograma energético  de eventos en la fibra: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06" y="2060848"/>
            <a:ext cx="8524646" cy="415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6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Simulaciones (10000 eventos)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Histograma profundidad de eventos en el agua: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2134528"/>
            <a:ext cx="8534400" cy="407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42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Simulaciones (10000 eventos)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Histograma conversión en fotones: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2084001"/>
            <a:ext cx="8542456" cy="4209163"/>
          </a:xfrm>
          <a:prstGeom prst="rect">
            <a:avLst/>
          </a:prstGeom>
        </p:spPr>
      </p:pic>
      <p:sp>
        <p:nvSpPr>
          <p:cNvPr id="4" name="Elipse 3"/>
          <p:cNvSpPr/>
          <p:nvPr/>
        </p:nvSpPr>
        <p:spPr>
          <a:xfrm>
            <a:off x="8244408" y="2420888"/>
            <a:ext cx="561264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9199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Previsiones de futuro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s-ES" dirty="0" smtClean="0"/>
                  <a:t>Objetivo de </a:t>
                </a:r>
                <a:r>
                  <a:rPr lang="es-ES" dirty="0" err="1" smtClean="0"/>
                  <a:t>Tritium</a:t>
                </a:r>
                <a:r>
                  <a:rPr lang="es-ES" dirty="0" smtClean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∼100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𝐵𝑞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s-ES" dirty="0" smtClean="0"/>
                  <a:t>.</a:t>
                </a:r>
              </a:p>
              <a:p>
                <a:r>
                  <a:rPr lang="es-ES" dirty="0" smtClean="0"/>
                  <a:t>Limite actual de </a:t>
                </a:r>
                <a:r>
                  <a:rPr lang="es-ES" dirty="0" err="1"/>
                  <a:t>Tritium</a:t>
                </a:r>
                <a:r>
                  <a:rPr lang="es-ES" dirty="0"/>
                  <a:t>: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∼108,11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𝐵𝑞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s-ES" dirty="0"/>
                  <a:t>.</a:t>
                </a:r>
              </a:p>
              <a:p>
                <a:r>
                  <a:rPr lang="es-ES" dirty="0" smtClean="0"/>
                  <a:t>Obtener toda la información!</a:t>
                </a:r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789" t="-1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78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Previsiones de futuro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142312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Siguiente prototipo:</a:t>
                </a:r>
              </a:p>
              <a:p>
                <a:pPr lvl="1"/>
                <a:r>
                  <a:rPr lang="es-ES" dirty="0" err="1" smtClean="0"/>
                  <a:t>SiPM</a:t>
                </a:r>
                <a:r>
                  <a:rPr lang="es-ES" dirty="0" smtClean="0"/>
                  <a:t>: </a:t>
                </a:r>
              </a:p>
              <a:p>
                <a:pPr lvl="2"/>
                <a:r>
                  <a:rPr lang="es-ES" dirty="0"/>
                  <a:t>PMTs: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ɛ≈30%</m:t>
                    </m:r>
                  </m:oMath>
                </a14:m>
                <a:endParaRPr lang="es-ES" dirty="0"/>
              </a:p>
              <a:p>
                <a:pPr lvl="2"/>
                <a:r>
                  <a:rPr lang="es-ES" dirty="0" err="1"/>
                  <a:t>SiPM</a:t>
                </a:r>
                <a:r>
                  <a:rPr lang="es-ES" dirty="0"/>
                  <a:t>: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ɛ≈50%</m:t>
                    </m:r>
                  </m:oMath>
                </a14:m>
                <a:endParaRPr lang="es-ES" dirty="0" smtClean="0"/>
              </a:p>
              <a:p>
                <a:pPr lvl="2"/>
                <a:r>
                  <a:rPr lang="es-ES" dirty="0" smtClean="0"/>
                  <a:t>Nuevas piezas de sujeción.</a:t>
                </a:r>
                <a:endParaRPr lang="es-ES" dirty="0"/>
              </a:p>
              <a:p>
                <a:pPr lvl="1"/>
                <a:r>
                  <a:rPr lang="es-ES" dirty="0" err="1" smtClean="0"/>
                  <a:t>SiPM</a:t>
                </a:r>
                <a:r>
                  <a:rPr lang="es-ES" dirty="0" smtClean="0"/>
                  <a:t>:    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1360−1375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𝐶𝑆</m:t>
                    </m:r>
                  </m:oMath>
                </a14:m>
                <a:r>
                  <a:rPr lang="es-ES" dirty="0" smtClean="0"/>
                  <a:t>	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	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13360−1375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𝐶𝑆</m:t>
                    </m:r>
                  </m:oMath>
                </a14:m>
                <a:endParaRPr lang="es-ES" dirty="0" smtClean="0"/>
              </a:p>
              <a:p>
                <a:pPr lvl="1"/>
                <a:endParaRPr lang="es-ES" dirty="0"/>
              </a:p>
              <a:p>
                <a:pPr lvl="1"/>
                <a:endParaRPr lang="es-ES" dirty="0" smtClean="0"/>
              </a:p>
              <a:p>
                <a:pPr lvl="1"/>
                <a:endParaRPr lang="es-ES" dirty="0"/>
              </a:p>
              <a:p>
                <a:pPr marL="274320" lvl="1" indent="0">
                  <a:buNone/>
                </a:pPr>
                <a:endParaRPr lang="es-ES" dirty="0"/>
              </a:p>
              <a:p>
                <a:pPr lvl="2"/>
                <a:r>
                  <a:rPr lang="es-ES" dirty="0" smtClean="0"/>
                  <a:t>          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285 </m:t>
                    </m:r>
                    <m:r>
                      <a:rPr lang="es-ES" i="1" dirty="0" err="1" smtClean="0">
                        <a:latin typeface="Cambria Math" panose="02040503050406030204" pitchFamily="18" charset="0"/>
                      </a:rPr>
                      <m:t>𝑝𝑖𝑥𝑒𝑙𝑠</m:t>
                    </m:r>
                  </m:oMath>
                </a14:m>
                <a:r>
                  <a:rPr lang="es-ES" dirty="0" smtClean="0"/>
                  <a:t>			</a:t>
                </a:r>
                <a:r>
                  <a:rPr lang="es-ES" dirty="0"/>
                  <a:t> </a:t>
                </a:r>
                <a:r>
                  <a:rPr lang="es-ES" dirty="0" smtClean="0"/>
                  <a:t>                    </a:t>
                </a:r>
                <a14:m>
                  <m:oMath xmlns:m="http://schemas.openxmlformats.org/officeDocument/2006/math">
                    <m:r>
                      <a:rPr lang="es-ES" b="0" i="0" dirty="0" smtClean="0">
                        <a:latin typeface="Cambria Math" panose="02040503050406030204" pitchFamily="18" charset="0"/>
                      </a:rPr>
                      <m:t>6000</m:t>
                    </m:r>
                    <m:r>
                      <a:rPr lang="es-E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 dirty="0" err="1">
                        <a:latin typeface="Cambria Math" panose="02040503050406030204" pitchFamily="18" charset="0"/>
                      </a:rPr>
                      <m:t>𝑝𝑖𝑥𝑒𝑙𝑠</m:t>
                    </m:r>
                  </m:oMath>
                </a14:m>
                <a:endParaRPr lang="es-ES" dirty="0" smtClean="0"/>
              </a:p>
              <a:p>
                <a:pPr lvl="2"/>
                <a:r>
                  <a:rPr lang="es-ES" dirty="0" smtClean="0"/>
                  <a:t>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270−900</m:t>
                        </m:r>
                      </m:e>
                    </m:d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𝑛𝑚</m:t>
                    </m:r>
                  </m:oMath>
                </a14:m>
                <a:r>
                  <a:rPr lang="es-ES" dirty="0"/>
                  <a:t>			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320−900</m:t>
                        </m:r>
                      </m:e>
                    </m:d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𝑛𝑚</m:t>
                    </m:r>
                  </m:oMath>
                </a14:m>
                <a:r>
                  <a:rPr lang="es-ES" dirty="0" smtClean="0"/>
                  <a:t> 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142312"/>
              </a:xfrm>
              <a:blipFill rotWithShape="0">
                <a:blip r:embed="rId2"/>
                <a:stretch>
                  <a:fillRect l="-789" t="-11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4005064"/>
            <a:ext cx="2016224" cy="158417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913318"/>
            <a:ext cx="2016224" cy="167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Previsiones de futuro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142312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Siguiente prototipo:</a:t>
                </a:r>
              </a:p>
              <a:p>
                <a:pPr lvl="1"/>
                <a:r>
                  <a:rPr lang="es-ES" dirty="0" err="1" smtClean="0"/>
                  <a:t>SiPM</a:t>
                </a:r>
                <a:r>
                  <a:rPr lang="es-ES" dirty="0" smtClean="0"/>
                  <a:t>: </a:t>
                </a:r>
              </a:p>
              <a:p>
                <a:pPr lvl="2"/>
                <a:r>
                  <a:rPr lang="es-ES" dirty="0"/>
                  <a:t>PMTs: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ɛ≈30%</m:t>
                    </m:r>
                  </m:oMath>
                </a14:m>
                <a:endParaRPr lang="es-ES" dirty="0"/>
              </a:p>
              <a:p>
                <a:pPr lvl="2"/>
                <a:r>
                  <a:rPr lang="es-ES" dirty="0" err="1"/>
                  <a:t>SiPM</a:t>
                </a:r>
                <a:r>
                  <a:rPr lang="es-ES" dirty="0"/>
                  <a:t>: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ɛ≈50%</m:t>
                    </m:r>
                  </m:oMath>
                </a14:m>
                <a:endParaRPr lang="es-ES" dirty="0" smtClean="0"/>
              </a:p>
              <a:p>
                <a:pPr lvl="2"/>
                <a:r>
                  <a:rPr lang="es-ES" dirty="0" smtClean="0"/>
                  <a:t>Nuevas piezas de sujeción.</a:t>
                </a:r>
                <a:endParaRPr lang="es-ES" dirty="0"/>
              </a:p>
              <a:p>
                <a:pPr lvl="1"/>
                <a:r>
                  <a:rPr lang="es-ES" dirty="0" err="1" smtClean="0"/>
                  <a:t>SiPM</a:t>
                </a:r>
                <a:r>
                  <a:rPr lang="es-ES" dirty="0" smtClean="0"/>
                  <a:t>:    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1360−1375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𝐶𝑆</m:t>
                    </m:r>
                  </m:oMath>
                </a14:m>
                <a:r>
                  <a:rPr lang="es-ES" dirty="0" smtClean="0"/>
                  <a:t>	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	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13360−1375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𝐶𝑆</m:t>
                    </m:r>
                  </m:oMath>
                </a14:m>
                <a:endParaRPr lang="es-ES" dirty="0" smtClean="0"/>
              </a:p>
              <a:p>
                <a:pPr lvl="1"/>
                <a:r>
                  <a:rPr lang="es-ES" dirty="0" smtClean="0"/>
                  <a:t>Tarjeta </a:t>
                </a:r>
                <a:r>
                  <a:rPr lang="es-ES" dirty="0" err="1" smtClean="0"/>
                  <a:t>conversora</a:t>
                </a:r>
                <a:r>
                  <a:rPr lang="es-ES" dirty="0" smtClean="0"/>
                  <a:t>.</a:t>
                </a:r>
              </a:p>
              <a:p>
                <a:pPr lvl="2"/>
                <a:r>
                  <a:rPr lang="es-ES" dirty="0" smtClean="0"/>
                  <a:t>Automatización</a:t>
                </a:r>
              </a:p>
              <a:p>
                <a:pPr lvl="2"/>
                <a:r>
                  <a:rPr lang="es-ES" dirty="0" smtClean="0"/>
                  <a:t>Gran número de </a:t>
                </a:r>
                <a:r>
                  <a:rPr lang="es-ES" dirty="0" err="1" smtClean="0"/>
                  <a:t>SiPM</a:t>
                </a:r>
                <a:endParaRPr lang="es-ES" dirty="0" smtClean="0"/>
              </a:p>
              <a:p>
                <a:pPr lvl="2"/>
                <a:r>
                  <a:rPr lang="es-ES" dirty="0" smtClean="0"/>
                  <a:t>IFIC,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𝑁𝐸𝑋𝑇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−100</m:t>
                    </m:r>
                  </m:oMath>
                </a14:m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142312"/>
              </a:xfrm>
              <a:blipFill rotWithShape="0">
                <a:blip r:embed="rId2"/>
                <a:stretch>
                  <a:fillRect l="-789" t="-11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989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Previsiones de futuro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142312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Tarjeta </a:t>
                </a:r>
                <a:r>
                  <a:rPr lang="es-ES" dirty="0" err="1" smtClean="0"/>
                  <a:t>conversora</a:t>
                </a:r>
                <a:r>
                  <a:rPr lang="es-ES" dirty="0" smtClean="0"/>
                  <a:t>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𝑁𝐸𝑋𝑇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−100</m:t>
                    </m:r>
                  </m:oMath>
                </a14:m>
                <a:r>
                  <a:rPr lang="es-ES" dirty="0" smtClean="0"/>
                  <a:t>, IFIC: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142312"/>
              </a:xfrm>
              <a:blipFill rotWithShape="0">
                <a:blip r:embed="rId2"/>
                <a:stretch>
                  <a:fillRect l="-789" t="-11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2132855"/>
            <a:ext cx="8440616" cy="408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97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Previsiones de futuro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142312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Siguiente prototipo:</a:t>
                </a:r>
              </a:p>
              <a:p>
                <a:pPr lvl="1"/>
                <a:r>
                  <a:rPr lang="es-ES" dirty="0" err="1" smtClean="0"/>
                  <a:t>SiPM</a:t>
                </a:r>
                <a:r>
                  <a:rPr lang="es-ES" dirty="0" smtClean="0"/>
                  <a:t>: </a:t>
                </a:r>
              </a:p>
              <a:p>
                <a:pPr lvl="2"/>
                <a:r>
                  <a:rPr lang="es-ES" dirty="0"/>
                  <a:t>PMTs: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ɛ≈30%</m:t>
                    </m:r>
                  </m:oMath>
                </a14:m>
                <a:endParaRPr lang="es-ES" dirty="0"/>
              </a:p>
              <a:p>
                <a:pPr lvl="2"/>
                <a:r>
                  <a:rPr lang="es-ES" dirty="0" err="1"/>
                  <a:t>SiPM</a:t>
                </a:r>
                <a:r>
                  <a:rPr lang="es-ES" dirty="0"/>
                  <a:t>: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ɛ≈50%</m:t>
                    </m:r>
                  </m:oMath>
                </a14:m>
                <a:endParaRPr lang="es-ES" dirty="0" smtClean="0"/>
              </a:p>
              <a:p>
                <a:pPr lvl="2"/>
                <a:r>
                  <a:rPr lang="es-ES" dirty="0" smtClean="0"/>
                  <a:t>Nuevas piezas de sujeción.</a:t>
                </a:r>
                <a:endParaRPr lang="es-ES" dirty="0"/>
              </a:p>
              <a:p>
                <a:pPr lvl="1"/>
                <a:r>
                  <a:rPr lang="es-ES" dirty="0" err="1" smtClean="0"/>
                  <a:t>SiPM</a:t>
                </a:r>
                <a:r>
                  <a:rPr lang="es-ES" dirty="0" smtClean="0"/>
                  <a:t>:    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1360−1375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𝐶𝑆</m:t>
                    </m:r>
                  </m:oMath>
                </a14:m>
                <a:r>
                  <a:rPr lang="es-ES" dirty="0" smtClean="0"/>
                  <a:t>	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	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13360−1375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𝐶𝑆</m:t>
                    </m:r>
                  </m:oMath>
                </a14:m>
                <a:endParaRPr lang="es-ES" dirty="0" smtClean="0"/>
              </a:p>
              <a:p>
                <a:pPr lvl="1"/>
                <a:r>
                  <a:rPr lang="es-ES" dirty="0" smtClean="0"/>
                  <a:t>Tarjeta </a:t>
                </a:r>
                <a:r>
                  <a:rPr lang="es-ES" dirty="0" err="1" smtClean="0"/>
                  <a:t>conversora</a:t>
                </a:r>
                <a:r>
                  <a:rPr lang="es-ES" dirty="0" smtClean="0"/>
                  <a:t>.</a:t>
                </a:r>
              </a:p>
              <a:p>
                <a:pPr lvl="2"/>
                <a:r>
                  <a:rPr lang="es-ES" dirty="0" smtClean="0"/>
                  <a:t>Automatización</a:t>
                </a:r>
              </a:p>
              <a:p>
                <a:pPr lvl="2"/>
                <a:r>
                  <a:rPr lang="es-ES" dirty="0" smtClean="0"/>
                  <a:t>Gran número de </a:t>
                </a:r>
                <a:r>
                  <a:rPr lang="es-ES" dirty="0" err="1" smtClean="0"/>
                  <a:t>SiPM</a:t>
                </a:r>
                <a:endParaRPr lang="es-ES" dirty="0" smtClean="0"/>
              </a:p>
              <a:p>
                <a:pPr lvl="2"/>
                <a:r>
                  <a:rPr lang="es-ES" dirty="0" smtClean="0"/>
                  <a:t>IFIC,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𝑁𝐸𝑋𝑇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−100</m:t>
                    </m:r>
                  </m:oMath>
                </a14:m>
                <a:endParaRPr lang="es-ES" dirty="0" smtClean="0"/>
              </a:p>
              <a:p>
                <a:pPr lvl="2"/>
                <a:r>
                  <a:rPr lang="es-ES" dirty="0" err="1" smtClean="0"/>
                  <a:t>LabView</a:t>
                </a:r>
                <a:endParaRPr lang="es-ES" dirty="0" smtClean="0"/>
              </a:p>
              <a:p>
                <a:pPr lvl="2"/>
                <a:r>
                  <a:rPr lang="es-ES" dirty="0" err="1" smtClean="0"/>
                  <a:t>Arduino</a:t>
                </a:r>
                <a:r>
                  <a:rPr lang="es-ES" dirty="0" smtClean="0"/>
                  <a:t> Mega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142312"/>
              </a:xfrm>
              <a:blipFill rotWithShape="0">
                <a:blip r:embed="rId2"/>
                <a:stretch>
                  <a:fillRect l="-789" t="-11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11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Previsiones de futuro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5142312"/>
          </a:xfrm>
        </p:spPr>
        <p:txBody>
          <a:bodyPr>
            <a:normAutofit/>
          </a:bodyPr>
          <a:lstStyle/>
          <a:p>
            <a:r>
              <a:rPr lang="es-ES" dirty="0" smtClean="0"/>
              <a:t>Siguiente prototipo:</a:t>
            </a:r>
          </a:p>
          <a:p>
            <a:pPr lvl="1"/>
            <a:r>
              <a:rPr lang="es-ES" dirty="0" err="1" smtClean="0"/>
              <a:t>Clad</a:t>
            </a:r>
            <a:r>
              <a:rPr lang="es-ES" dirty="0" smtClean="0"/>
              <a:t> en la fibras.</a:t>
            </a:r>
          </a:p>
          <a:p>
            <a:pPr lvl="2"/>
            <a:r>
              <a:rPr lang="es-ES" dirty="0"/>
              <a:t>Deposición de aluminio por evaporación al vacío. </a:t>
            </a:r>
            <a:endParaRPr lang="es-ES" dirty="0" smtClean="0"/>
          </a:p>
          <a:p>
            <a:pPr lvl="1"/>
            <a:r>
              <a:rPr lang="es-ES" dirty="0" smtClean="0"/>
              <a:t>Electrónica de bajo ruido.</a:t>
            </a:r>
          </a:p>
          <a:p>
            <a:pPr lvl="1"/>
            <a:r>
              <a:rPr lang="es-ES" dirty="0" smtClean="0"/>
              <a:t>Simulaciones</a:t>
            </a:r>
          </a:p>
          <a:p>
            <a:pPr lvl="1"/>
            <a:r>
              <a:rPr lang="es-ES" dirty="0" smtClean="0"/>
              <a:t>Cambio de la forma del prototipo.</a:t>
            </a:r>
          </a:p>
          <a:p>
            <a:pPr lvl="1"/>
            <a:r>
              <a:rPr lang="es-ES" dirty="0" smtClean="0"/>
              <a:t>Sistema de control de temperatura.</a:t>
            </a:r>
          </a:p>
          <a:p>
            <a:pPr lvl="1"/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61954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Conclusiones y Resultados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214320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Primer paso del proyecto </a:t>
                </a:r>
                <a:r>
                  <a:rPr lang="es-ES" dirty="0" err="1" smtClean="0"/>
                  <a:t>Tritium</a:t>
                </a:r>
                <a:r>
                  <a:rPr lang="es-ES" dirty="0" smtClean="0"/>
                  <a:t>:</a:t>
                </a:r>
              </a:p>
              <a:p>
                <a:pPr lvl="1"/>
                <a:r>
                  <a:rPr lang="es-ES" dirty="0" smtClean="0"/>
                  <a:t>Prototipo en forma de U:</a:t>
                </a:r>
              </a:p>
              <a:p>
                <a:pPr lvl="2"/>
                <a:r>
                  <a:rPr lang="es-ES" dirty="0" smtClean="0"/>
                  <a:t>Capacidad de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39 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𝑚𝑙</m:t>
                    </m:r>
                  </m:oMath>
                </a14:m>
                <a:endParaRPr lang="es-ES" dirty="0" smtClean="0"/>
              </a:p>
              <a:p>
                <a:pPr lvl="2"/>
                <a:r>
                  <a:rPr lang="es-ES" dirty="0" smtClean="0"/>
                  <a:t>Solución de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108,11 </m:t>
                    </m:r>
                    <m:r>
                      <a:rPr lang="es-ES" i="1" dirty="0" err="1" smtClean="0">
                        <a:latin typeface="Cambria Math" panose="02040503050406030204" pitchFamily="18" charset="0"/>
                      </a:rPr>
                      <m:t>𝑀𝐵𝑞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s-ES" dirty="0" smtClean="0"/>
              </a:p>
              <a:p>
                <a:pPr lvl="1"/>
                <a:r>
                  <a:rPr lang="es-ES" dirty="0" smtClean="0"/>
                  <a:t>Tratamiento de datos off-line.</a:t>
                </a:r>
              </a:p>
              <a:p>
                <a:pPr lvl="1"/>
                <a:r>
                  <a:rPr lang="es-ES" dirty="0" smtClean="0"/>
                  <a:t>Señal obtenida con éxito.</a:t>
                </a:r>
              </a:p>
              <a:p>
                <a:pPr lvl="1"/>
                <a:r>
                  <a:rPr lang="es-ES" dirty="0" smtClean="0"/>
                  <a:t>Construcción de 2 haces de fibras </a:t>
                </a:r>
                <a:r>
                  <a:rPr lang="es-ES" dirty="0" err="1" smtClean="0"/>
                  <a:t>centelleadoras</a:t>
                </a:r>
                <a:r>
                  <a:rPr lang="es-ES" dirty="0" smtClean="0"/>
                  <a:t> sin </a:t>
                </a:r>
                <a:r>
                  <a:rPr lang="es-ES" dirty="0" err="1" smtClean="0"/>
                  <a:t>clad</a:t>
                </a:r>
                <a:endParaRPr lang="es-ES" dirty="0" smtClean="0"/>
              </a:p>
              <a:p>
                <a:pPr lvl="1"/>
                <a:r>
                  <a:rPr lang="es-ES" dirty="0" smtClean="0"/>
                  <a:t>Diseño y construcción de una guillotina para cortar las fibras</a:t>
                </a:r>
              </a:p>
              <a:p>
                <a:pPr lvl="1"/>
                <a:r>
                  <a:rPr lang="es-ES" dirty="0" smtClean="0"/>
                  <a:t>Puesta a punto de la cadena electrónica.</a:t>
                </a:r>
              </a:p>
              <a:p>
                <a:pPr lvl="1"/>
                <a:r>
                  <a:rPr lang="es-ES" dirty="0"/>
                  <a:t>Prototipo bastante ineficiente (</a:t>
                </a:r>
                <a14:m>
                  <m:oMath xmlns:m="http://schemas.openxmlformats.org/officeDocument/2006/math">
                    <m:r>
                      <a:rPr lang="es-ES" i="1" dirty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s-ES" dirty="0"/>
                  <a:t> ordenes de magnitud</a:t>
                </a:r>
                <a:r>
                  <a:rPr lang="es-ES" dirty="0" smtClean="0"/>
                  <a:t>).</a:t>
                </a:r>
              </a:p>
              <a:p>
                <a:pPr lvl="1"/>
                <a:r>
                  <a:rPr lang="es-ES" dirty="0" smtClean="0"/>
                  <a:t>Razón desconocida:</a:t>
                </a:r>
              </a:p>
              <a:p>
                <a:pPr lvl="2"/>
                <a:r>
                  <a:rPr lang="es-ES" dirty="0" smtClean="0"/>
                  <a:t>Problemas de refracción</a:t>
                </a:r>
              </a:p>
              <a:p>
                <a:pPr lvl="2"/>
                <a:r>
                  <a:rPr lang="es-ES" dirty="0" smtClean="0"/>
                  <a:t>Problemas de geometría</a:t>
                </a:r>
                <a:endParaRPr lang="es-ES" dirty="0" smtClean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214320"/>
              </a:xfrm>
              <a:blipFill rotWithShape="0">
                <a:blip r:embed="rId2"/>
                <a:stretch>
                  <a:fillRect l="-789" t="-1170" b="-140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812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Detección del tritio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854280"/>
          </a:xfrm>
        </p:spPr>
        <p:txBody>
          <a:bodyPr>
            <a:normAutofit/>
          </a:bodyPr>
          <a:lstStyle/>
          <a:p>
            <a:r>
              <a:rPr lang="es-ES" dirty="0" smtClean="0"/>
              <a:t>Métodos actuales son lentos y con alto umbral de detección. </a:t>
            </a:r>
          </a:p>
          <a:p>
            <a:r>
              <a:rPr lang="es-ES" dirty="0" smtClean="0"/>
              <a:t>Método de centelleo líquido:</a:t>
            </a:r>
          </a:p>
          <a:p>
            <a:pPr lvl="1"/>
            <a:r>
              <a:rPr lang="es-ES" dirty="0"/>
              <a:t>Más indicado.</a:t>
            </a:r>
          </a:p>
          <a:p>
            <a:pPr lvl="1"/>
            <a:r>
              <a:rPr lang="es-ES" dirty="0"/>
              <a:t>Dilución (50</a:t>
            </a:r>
            <a:r>
              <a:rPr lang="es-ES" dirty="0" smtClean="0"/>
              <a:t>%).</a:t>
            </a:r>
            <a:endParaRPr lang="es-ES" dirty="0"/>
          </a:p>
          <a:p>
            <a:pPr lvl="1"/>
            <a:r>
              <a:rPr lang="es-ES" dirty="0"/>
              <a:t>Necesidad de </a:t>
            </a:r>
            <a:r>
              <a:rPr lang="es-ES" dirty="0" smtClean="0"/>
              <a:t>transportar </a:t>
            </a:r>
            <a:r>
              <a:rPr lang="es-ES" dirty="0"/>
              <a:t>la </a:t>
            </a:r>
            <a:r>
              <a:rPr lang="es-ES" dirty="0" smtClean="0"/>
              <a:t>muestra.</a:t>
            </a:r>
            <a:endParaRPr lang="es-ES" dirty="0"/>
          </a:p>
          <a:p>
            <a:pPr lvl="1"/>
            <a:r>
              <a:rPr lang="es-ES" dirty="0"/>
              <a:t>No </a:t>
            </a:r>
            <a:r>
              <a:rPr lang="es-ES" dirty="0" smtClean="0"/>
              <a:t>reutilizables.</a:t>
            </a:r>
            <a:endParaRPr lang="es-ES" dirty="0"/>
          </a:p>
          <a:p>
            <a:pPr lvl="1"/>
            <a:r>
              <a:rPr lang="es-ES" dirty="0"/>
              <a:t>Residuo peligroso (Tolueno</a:t>
            </a:r>
            <a:r>
              <a:rPr lang="es-ES" dirty="0" smtClean="0"/>
              <a:t>).</a:t>
            </a:r>
          </a:p>
          <a:p>
            <a:pPr lvl="1"/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89333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Conclusiones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5214320"/>
          </a:xfrm>
        </p:spPr>
        <p:txBody>
          <a:bodyPr>
            <a:normAutofit/>
          </a:bodyPr>
          <a:lstStyle/>
          <a:p>
            <a:r>
              <a:rPr lang="es-ES" dirty="0" smtClean="0"/>
              <a:t>Estudio de la dependencia de la ganancia de los </a:t>
            </a:r>
            <a:r>
              <a:rPr lang="es-ES" dirty="0" err="1" smtClean="0"/>
              <a:t>SiPM</a:t>
            </a:r>
            <a:r>
              <a:rPr lang="es-ES" dirty="0" smtClean="0"/>
              <a:t> con la temperatura y con el voltaje de alimentación. </a:t>
            </a:r>
          </a:p>
          <a:p>
            <a:pPr lvl="1"/>
            <a:r>
              <a:rPr lang="es-ES" dirty="0" smtClean="0"/>
              <a:t>Desarrollo de mecanismo de estabilización de la ganancia.</a:t>
            </a:r>
            <a:endParaRPr lang="es-ES" dirty="0"/>
          </a:p>
          <a:p>
            <a:r>
              <a:rPr lang="es-ES" dirty="0"/>
              <a:t>Estudio de distintos elementos enfocados a la automatización del proceso (</a:t>
            </a:r>
            <a:r>
              <a:rPr lang="es-ES" dirty="0" err="1"/>
              <a:t>Arduinos</a:t>
            </a:r>
            <a:r>
              <a:rPr lang="es-ES" dirty="0"/>
              <a:t>, </a:t>
            </a:r>
            <a:r>
              <a:rPr lang="es-ES" dirty="0" err="1"/>
              <a:t>LabView</a:t>
            </a:r>
            <a:r>
              <a:rPr lang="es-ES" dirty="0" smtClean="0"/>
              <a:t>).</a:t>
            </a:r>
          </a:p>
          <a:p>
            <a:r>
              <a:rPr lang="es-ES" dirty="0" smtClean="0"/>
              <a:t>Implementación en GEANT4 de las </a:t>
            </a:r>
            <a:r>
              <a:rPr lang="es-ES" smtClean="0"/>
              <a:t>pertinentes simulaciones.</a:t>
            </a:r>
            <a:endParaRPr lang="es-ES" dirty="0"/>
          </a:p>
          <a:p>
            <a:endParaRPr lang="es-ES" dirty="0" smtClean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9874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Conclusiones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5214320"/>
          </a:xfrm>
        </p:spPr>
        <p:txBody>
          <a:bodyPr>
            <a:normAutofit/>
          </a:bodyPr>
          <a:lstStyle/>
          <a:p>
            <a:r>
              <a:rPr lang="es-ES" dirty="0" smtClean="0"/>
              <a:t>Siguiente </a:t>
            </a:r>
            <a:r>
              <a:rPr lang="es-ES" dirty="0" smtClean="0"/>
              <a:t>prototipo: </a:t>
            </a:r>
          </a:p>
          <a:p>
            <a:pPr lvl="1"/>
            <a:r>
              <a:rPr lang="es-ES" dirty="0" smtClean="0"/>
              <a:t>Se priorizará la mejora de la eficiencia.</a:t>
            </a:r>
          </a:p>
          <a:p>
            <a:pPr lvl="2"/>
            <a:r>
              <a:rPr lang="es-ES" dirty="0" err="1"/>
              <a:t>Clad</a:t>
            </a:r>
            <a:r>
              <a:rPr lang="es-ES" dirty="0"/>
              <a:t> en la fibra (deposición de aluminio por evaporación al vacío)</a:t>
            </a:r>
          </a:p>
          <a:p>
            <a:pPr lvl="2"/>
            <a:r>
              <a:rPr lang="es-ES" dirty="0"/>
              <a:t>Cambio de forma del prototipo</a:t>
            </a:r>
          </a:p>
          <a:p>
            <a:pPr lvl="2"/>
            <a:r>
              <a:rPr lang="es-ES" dirty="0" smtClean="0"/>
              <a:t>Simulaciones</a:t>
            </a:r>
          </a:p>
          <a:p>
            <a:pPr lvl="1"/>
            <a:r>
              <a:rPr lang="es-ES" dirty="0" smtClean="0"/>
              <a:t>Cambios adicionales (</a:t>
            </a:r>
            <a:r>
              <a:rPr lang="es-ES" dirty="0" err="1" smtClean="0"/>
              <a:t>SiPM</a:t>
            </a:r>
            <a:r>
              <a:rPr lang="es-ES" dirty="0" smtClean="0"/>
              <a:t>, Tarjeta, etc.)</a:t>
            </a: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0987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Esquema de trabajo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854280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Objetivo </a:t>
                </a:r>
                <a:r>
                  <a:rPr lang="es-ES" dirty="0" smtClean="0"/>
                  <a:t>final de </a:t>
                </a:r>
                <a:r>
                  <a:rPr lang="es-ES" i="1" dirty="0" err="1" smtClean="0"/>
                  <a:t>Tritium</a:t>
                </a:r>
                <a:r>
                  <a:rPr lang="es-ES" dirty="0" smtClean="0"/>
                  <a:t>:</a:t>
                </a:r>
              </a:p>
              <a:p>
                <a:pPr lvl="1"/>
                <a:r>
                  <a:rPr lang="es-ES" dirty="0" smtClean="0"/>
                  <a:t>In situ.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𝑇𝑖𝑒𝑚𝑝𝑜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&lt;10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s-ES" dirty="0" smtClean="0"/>
              </a:p>
              <a:p>
                <a:pPr lvl="1"/>
                <a:r>
                  <a:rPr lang="es-ES" dirty="0" smtClean="0"/>
                  <a:t>Automatización </a:t>
                </a:r>
                <a:r>
                  <a:rPr lang="es-ES" dirty="0" smtClean="0"/>
                  <a:t>(continuas calibraciones</a:t>
                </a:r>
                <a:r>
                  <a:rPr lang="es-ES" dirty="0" smtClean="0"/>
                  <a:t>).</a:t>
                </a:r>
                <a:endParaRPr lang="es-ES" dirty="0"/>
              </a:p>
              <a:p>
                <a:r>
                  <a:rPr lang="es-ES" dirty="0"/>
                  <a:t>Limitaciones naturales: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𝑘𝑒𝑉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s-ES" dirty="0"/>
              </a:p>
              <a:p>
                <a:pPr lvl="1"/>
                <a:r>
                  <a:rPr lang="es-ES" dirty="0"/>
                  <a:t>Actividades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∼0,1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𝑘𝐵𝑞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s-ES" dirty="0"/>
              </a:p>
              <a:p>
                <a:pPr lvl="1"/>
                <a:r>
                  <a:rPr lang="es-ES" dirty="0"/>
                  <a:t>Limite CE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100</m:t>
                    </m:r>
                    <m:f>
                      <m:fPr>
                        <m:type m:val="lin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𝐵𝑞</m:t>
                        </m:r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s-ES" i="1">
                        <a:latin typeface="Cambria Math" panose="02040503050406030204" pitchFamily="18" charset="0"/>
                      </a:rPr>
                      <m:t> →</m:t>
                    </m:r>
                  </m:oMath>
                </a14:m>
                <a:r>
                  <a:rPr lang="es-ES" dirty="0"/>
                  <a:t> Posibilidad de emitir alarmas</a:t>
                </a:r>
                <a:r>
                  <a:rPr lang="es-ES" dirty="0" smtClean="0"/>
                  <a:t>.</a:t>
                </a:r>
                <a:endParaRPr lang="es-ES" dirty="0" smtClean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854280"/>
              </a:xfrm>
              <a:blipFill rotWithShape="0">
                <a:blip r:embed="rId2"/>
                <a:stretch>
                  <a:fillRect l="-789" t="-125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12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l">
  <a:themeElements>
    <a:clrScheme name="Civil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l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l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3047</TotalTime>
  <Words>1658</Words>
  <Application>Microsoft Office PowerPoint</Application>
  <PresentationFormat>Presentación en pantalla (4:3)</PresentationFormat>
  <Paragraphs>672</Paragraphs>
  <Slides>81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81</vt:i4>
      </vt:variant>
    </vt:vector>
  </HeadingPairs>
  <TitlesOfParts>
    <vt:vector size="86" baseType="lpstr">
      <vt:lpstr>Cambria Math</vt:lpstr>
      <vt:lpstr>Georgia</vt:lpstr>
      <vt:lpstr>Wingdings</vt:lpstr>
      <vt:lpstr>Wingdings 2</vt:lpstr>
      <vt:lpstr>Civil</vt:lpstr>
      <vt:lpstr>Diseño de un detector de aguas tritiadas basado en fibras centelleadoras leídas por SiPM</vt:lpstr>
      <vt:lpstr>Índice</vt:lpstr>
      <vt:lpstr>Índice</vt:lpstr>
      <vt:lpstr>Introducción</vt:lpstr>
      <vt:lpstr>Propiedades del tritio</vt:lpstr>
      <vt:lpstr>Propiedades del tritio</vt:lpstr>
      <vt:lpstr>Propiedades del tritio</vt:lpstr>
      <vt:lpstr>Detección del tritio</vt:lpstr>
      <vt:lpstr>Esquema de trabajo</vt:lpstr>
      <vt:lpstr>Esquema de trabajo</vt:lpstr>
      <vt:lpstr>Esquema de trabajo</vt:lpstr>
      <vt:lpstr>Fibras centelleadoras</vt:lpstr>
      <vt:lpstr>Fibras centelleadoras </vt:lpstr>
      <vt:lpstr>Fibras centelleadoras</vt:lpstr>
      <vt:lpstr>Calibración SiPM</vt:lpstr>
      <vt:lpstr>Calibración SiPM</vt:lpstr>
      <vt:lpstr>Equipo y montaje experimental</vt:lpstr>
      <vt:lpstr>Equipo y montaje experimental</vt:lpstr>
      <vt:lpstr>Análisis de datos</vt:lpstr>
      <vt:lpstr>Análisis de datos</vt:lpstr>
      <vt:lpstr>Análisis de datos</vt:lpstr>
      <vt:lpstr>Análisis de datos</vt:lpstr>
      <vt:lpstr>Análisis de datos</vt:lpstr>
      <vt:lpstr>Análisis de datos</vt:lpstr>
      <vt:lpstr>Análisis de datos</vt:lpstr>
      <vt:lpstr>Calibración en temperatura</vt:lpstr>
      <vt:lpstr>Calibración en temperatura</vt:lpstr>
      <vt:lpstr>Calibración en temperatura</vt:lpstr>
      <vt:lpstr>Calibración en Voltaje de operación</vt:lpstr>
      <vt:lpstr>Calibración en Voltaje de operación</vt:lpstr>
      <vt:lpstr>Calibración en Voltaje de operación</vt:lpstr>
      <vt:lpstr>Estabilización de la ganancia</vt:lpstr>
      <vt:lpstr>Estabilización de la ganancia</vt:lpstr>
      <vt:lpstr>Estabilización de la ganancia</vt:lpstr>
      <vt:lpstr>Estabilización de la ganancia</vt:lpstr>
      <vt:lpstr>Prototipo</vt:lpstr>
      <vt:lpstr>Configuración del prototipo</vt:lpstr>
      <vt:lpstr>Configuración del prototipo</vt:lpstr>
      <vt:lpstr>Configuración del prototipo</vt:lpstr>
      <vt:lpstr>Configuración del prototipo</vt:lpstr>
      <vt:lpstr>Configuración del prototipo</vt:lpstr>
      <vt:lpstr>Configuración del prototipo</vt:lpstr>
      <vt:lpstr>Procedimiento de Llenado</vt:lpstr>
      <vt:lpstr>Procedimiento de Llenado</vt:lpstr>
      <vt:lpstr>Configuración electrónica</vt:lpstr>
      <vt:lpstr>Configuración electrónica</vt:lpstr>
      <vt:lpstr>Configuración electrónica</vt:lpstr>
      <vt:lpstr>Configuración electrónica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Simulaciones</vt:lpstr>
      <vt:lpstr>Simulaciones (10000 eventos)</vt:lpstr>
      <vt:lpstr>Simulaciones (10000 eventos)</vt:lpstr>
      <vt:lpstr>Simulaciones (10000 eventos)</vt:lpstr>
      <vt:lpstr>Simulaciones (10000 eventos)</vt:lpstr>
      <vt:lpstr>Simulaciones (10000 eventos)</vt:lpstr>
      <vt:lpstr>Simulaciones (10000 eventos)</vt:lpstr>
      <vt:lpstr>Simulaciones (10000 eventos)</vt:lpstr>
      <vt:lpstr>Simulaciones (10000 eventos)</vt:lpstr>
      <vt:lpstr>Simulaciones (10000 eventos)</vt:lpstr>
      <vt:lpstr>Simulaciones (10000 eventos)</vt:lpstr>
      <vt:lpstr>Simulaciones (10000 eventos)</vt:lpstr>
      <vt:lpstr>Simulaciones (10000 eventos)</vt:lpstr>
      <vt:lpstr>Previsiones de futuro</vt:lpstr>
      <vt:lpstr>Previsiones de futuro</vt:lpstr>
      <vt:lpstr>Previsiones de futuro</vt:lpstr>
      <vt:lpstr>Previsiones de futuro</vt:lpstr>
      <vt:lpstr>Previsiones de futuro</vt:lpstr>
      <vt:lpstr>Previsiones de futuro</vt:lpstr>
      <vt:lpstr>Conclusiones y Resultados</vt:lpstr>
      <vt:lpstr>Conclusiones</vt:lpstr>
      <vt:lpstr>Conclusiones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 bosón de Higgs</dc:title>
  <dc:creator>Marcos</dc:creator>
  <cp:lastModifiedBy>LUCIA</cp:lastModifiedBy>
  <cp:revision>237</cp:revision>
  <dcterms:created xsi:type="dcterms:W3CDTF">2016-06-12T18:38:44Z</dcterms:created>
  <dcterms:modified xsi:type="dcterms:W3CDTF">2017-09-12T14:46:25Z</dcterms:modified>
</cp:coreProperties>
</file>